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g"/>
  <Default Extension="mp4" ContentType="video/mp4"/>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2.xml" ContentType="application/vnd.openxmlformats-officedocument.presentationml.tags+xml"/>
  <Override PartName="/ppt/notesSlides/notesSlide10.xml" ContentType="application/vnd.openxmlformats-officedocument.presentationml.notesSlide+xml"/>
  <Override PartName="/ppt/media/image43.jpg" ContentType="image/jpeg"/>
  <Override PartName="/ppt/notesSlides/notesSlide11.xml" ContentType="application/vnd.openxmlformats-officedocument.presentationml.notesSlide+xml"/>
  <Override PartName="/ppt/notesSlides/notesSlide12.xml" ContentType="application/vnd.openxmlformats-officedocument.presentationml.notesSlide+xml"/>
  <Override PartName="/ppt/media/image54.jpg" ContentType="image/jpeg"/>
  <Override PartName="/ppt/media/image55.jpg" ContentType="image/jpeg"/>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9"/>
  </p:notesMasterIdLst>
  <p:sldIdLst>
    <p:sldId id="256" r:id="rId2"/>
    <p:sldId id="367" r:id="rId3"/>
    <p:sldId id="271" r:id="rId4"/>
    <p:sldId id="382" r:id="rId5"/>
    <p:sldId id="266" r:id="rId6"/>
    <p:sldId id="257" r:id="rId7"/>
    <p:sldId id="265" r:id="rId8"/>
    <p:sldId id="258" r:id="rId9"/>
    <p:sldId id="384" r:id="rId10"/>
    <p:sldId id="394" r:id="rId11"/>
    <p:sldId id="397" r:id="rId12"/>
    <p:sldId id="396" r:id="rId13"/>
    <p:sldId id="390" r:id="rId14"/>
    <p:sldId id="383" r:id="rId15"/>
    <p:sldId id="385" r:id="rId16"/>
    <p:sldId id="393" r:id="rId17"/>
    <p:sldId id="392" r:id="rId18"/>
    <p:sldId id="387" r:id="rId19"/>
    <p:sldId id="368" r:id="rId20"/>
    <p:sldId id="280" r:id="rId21"/>
    <p:sldId id="275" r:id="rId22"/>
    <p:sldId id="276" r:id="rId23"/>
    <p:sldId id="278" r:id="rId24"/>
    <p:sldId id="277" r:id="rId25"/>
    <p:sldId id="371" r:id="rId26"/>
    <p:sldId id="372" r:id="rId27"/>
    <p:sldId id="373" r:id="rId28"/>
    <p:sldId id="374" r:id="rId29"/>
    <p:sldId id="375" r:id="rId30"/>
    <p:sldId id="376" r:id="rId31"/>
    <p:sldId id="274" r:id="rId32"/>
    <p:sldId id="377" r:id="rId33"/>
    <p:sldId id="370" r:id="rId34"/>
    <p:sldId id="259" r:id="rId35"/>
    <p:sldId id="262" r:id="rId36"/>
    <p:sldId id="261" r:id="rId37"/>
    <p:sldId id="264" r:id="rId38"/>
    <p:sldId id="267" r:id="rId39"/>
    <p:sldId id="381" r:id="rId40"/>
    <p:sldId id="325" r:id="rId41"/>
    <p:sldId id="295" r:id="rId42"/>
    <p:sldId id="296" r:id="rId43"/>
    <p:sldId id="297" r:id="rId44"/>
    <p:sldId id="398" r:id="rId45"/>
    <p:sldId id="301" r:id="rId46"/>
    <p:sldId id="388" r:id="rId47"/>
    <p:sldId id="389" r:id="rId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ACF93FD7-5556-496C-BE43-6A5A8EB79438}">
          <p14:sldIdLst>
            <p14:sldId id="256"/>
            <p14:sldId id="367"/>
            <p14:sldId id="271"/>
            <p14:sldId id="382"/>
            <p14:sldId id="266"/>
            <p14:sldId id="257"/>
            <p14:sldId id="265"/>
            <p14:sldId id="258"/>
            <p14:sldId id="384"/>
            <p14:sldId id="394"/>
            <p14:sldId id="397"/>
            <p14:sldId id="396"/>
            <p14:sldId id="390"/>
            <p14:sldId id="383"/>
            <p14:sldId id="385"/>
            <p14:sldId id="393"/>
            <p14:sldId id="392"/>
          </p14:sldIdLst>
        </p14:section>
        <p14:section name="Untitled Section" id="{323A0B62-11F7-4123-84C1-688B3E3A792D}">
          <p14:sldIdLst>
            <p14:sldId id="387"/>
            <p14:sldId id="368"/>
            <p14:sldId id="280"/>
            <p14:sldId id="275"/>
            <p14:sldId id="276"/>
            <p14:sldId id="278"/>
            <p14:sldId id="277"/>
            <p14:sldId id="371"/>
            <p14:sldId id="372"/>
            <p14:sldId id="373"/>
            <p14:sldId id="374"/>
            <p14:sldId id="375"/>
            <p14:sldId id="376"/>
            <p14:sldId id="274"/>
            <p14:sldId id="377"/>
            <p14:sldId id="370"/>
            <p14:sldId id="259"/>
            <p14:sldId id="262"/>
            <p14:sldId id="261"/>
            <p14:sldId id="264"/>
            <p14:sldId id="267"/>
            <p14:sldId id="381"/>
            <p14:sldId id="325"/>
            <p14:sldId id="295"/>
            <p14:sldId id="296"/>
            <p14:sldId id="297"/>
            <p14:sldId id="398"/>
            <p14:sldId id="301"/>
            <p14:sldId id="388"/>
            <p14:sldId id="389"/>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990" autoAdjust="0"/>
    <p:restoredTop sz="86534" autoAdjust="0"/>
  </p:normalViewPr>
  <p:slideViewPr>
    <p:cSldViewPr snapToGrid="0">
      <p:cViewPr varScale="1">
        <p:scale>
          <a:sx n="140" d="100"/>
          <a:sy n="140" d="100"/>
        </p:scale>
        <p:origin x="124" y="18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933F579-E1DD-429A-A95C-9D1CDFE17890}" type="datetimeFigureOut">
              <a:rPr lang="en-US" smtClean="0"/>
              <a:t>8/21/2019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06AF4FA-3C07-4A8F-9032-D831B422B869}" type="slidenum">
              <a:rPr lang="en-US" smtClean="0"/>
              <a:t>‹#›</a:t>
            </a:fld>
            <a:endParaRPr lang="en-US"/>
          </a:p>
        </p:txBody>
      </p:sp>
    </p:spTree>
    <p:extLst>
      <p:ext uri="{BB962C8B-B14F-4D97-AF65-F5344CB8AC3E}">
        <p14:creationId xmlns:p14="http://schemas.microsoft.com/office/powerpoint/2010/main" val="28506454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a:extLst>
              <a:ext uri="{FF2B5EF4-FFF2-40B4-BE49-F238E27FC236}">
                <a16:creationId xmlns:a16="http://schemas.microsoft.com/office/drawing/2014/main" id="{C9A1ADBA-4415-4036-BB65-F2CE5F8ACD1C}"/>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a:extLst>
              <a:ext uri="{FF2B5EF4-FFF2-40B4-BE49-F238E27FC236}">
                <a16:creationId xmlns:a16="http://schemas.microsoft.com/office/drawing/2014/main" id="{066F714B-8DAA-4DC9-B0CA-16BD7151FE68}"/>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dirty="0"/>
              <a:t>Then I was invited to join a fieldwork at a location from 15 minutes drive where my parents lived. The PIs on this project have been working on this site for 5 years. First day it was a bummer, as I lost my brand new rock hammer jumping up and down the boulders. But come next, day dump luck I found this: </a:t>
            </a:r>
          </a:p>
          <a:p>
            <a:r>
              <a:rPr lang="en-US" altLang="en-US" dirty="0"/>
              <a:t>Anybody would like to give a shot? Hint look at the two small bones that are dorsal to the pubes. Are they supposed to be there?</a:t>
            </a:r>
          </a:p>
          <a:p>
            <a:endParaRPr lang="en-US" altLang="en-US" dirty="0"/>
          </a:p>
          <a:p>
            <a:endParaRPr lang="en-US" altLang="en-US" dirty="0"/>
          </a:p>
          <a:p>
            <a:r>
              <a:rPr lang="en-US" altLang="en-US" dirty="0"/>
              <a:t>This turned out to be one of the most complete marsupial specimen that is known from that part of the world. So my dissertation has changed from humans to marsupials, which I never pretty much nothing. We don’t have them even in zoos in Turkey. </a:t>
            </a:r>
          </a:p>
        </p:txBody>
      </p:sp>
      <p:sp>
        <p:nvSpPr>
          <p:cNvPr id="9220" name="Slide Number Placeholder 3">
            <a:extLst>
              <a:ext uri="{FF2B5EF4-FFF2-40B4-BE49-F238E27FC236}">
                <a16:creationId xmlns:a16="http://schemas.microsoft.com/office/drawing/2014/main" id="{6BE38531-D1C1-4522-8AA1-DAB46D729607}"/>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960D1A75-4146-496B-87EC-9E05D4CF2459}" type="slidenum">
              <a:rPr lang="en-US" altLang="en-US" smtClean="0">
                <a:latin typeface="Arial" panose="020B0604020202020204" pitchFamily="34" charset="0"/>
              </a:rPr>
              <a:pPr>
                <a:spcBef>
                  <a:spcPct val="0"/>
                </a:spcBef>
              </a:pPr>
              <a:t>2</a:t>
            </a:fld>
            <a:endParaRPr lang="en-US" altLang="en-US">
              <a:latin typeface="Arial" panose="020B0604020202020204"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Slide Image Placeholder 1"/>
          <p:cNvSpPr>
            <a:spLocks noGrp="1" noRot="1" noChangeAspect="1" noTextEdit="1"/>
          </p:cNvSpPr>
          <p:nvPr>
            <p:ph type="sldImg"/>
          </p:nvPr>
        </p:nvSpPr>
        <p:spPr bwMode="auto">
          <a:noFill/>
          <a:ln>
            <a:solidFill>
              <a:srgbClr val="000000"/>
            </a:solidFill>
            <a:miter lim="800000"/>
            <a:headEnd/>
            <a:tailEnd/>
          </a:ln>
        </p:spPr>
      </p:sp>
      <p:sp>
        <p:nvSpPr>
          <p:cNvPr id="33795" name="Notes Placeholder 2"/>
          <p:cNvSpPr>
            <a:spLocks noGrp="1"/>
          </p:cNvSpPr>
          <p:nvPr>
            <p:ph type="body" idx="1"/>
          </p:nvPr>
        </p:nvSpPr>
        <p:spPr bwMode="auto">
          <a:noFill/>
        </p:spPr>
        <p:txBody>
          <a:bodyPr wrap="square" numCol="1" anchor="t" anchorCtr="0" compatLnSpc="1">
            <a:prstTxWarp prst="textNoShape">
              <a:avLst/>
            </a:prstTxWarp>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CA" sz="1000" b="1" kern="1200" dirty="0">
                <a:solidFill>
                  <a:srgbClr val="800000"/>
                </a:solidFill>
                <a:latin typeface="+mn-lt"/>
                <a:ea typeface="+mn-ea"/>
                <a:cs typeface="+mn-cs"/>
              </a:rPr>
              <a:t>Because,</a:t>
            </a:r>
            <a:r>
              <a:rPr lang="en-CA" sz="1000" b="1" kern="1200" baseline="0" dirty="0">
                <a:solidFill>
                  <a:srgbClr val="800000"/>
                </a:solidFill>
                <a:latin typeface="+mn-lt"/>
                <a:ea typeface="+mn-ea"/>
                <a:cs typeface="+mn-cs"/>
              </a:rPr>
              <a:t> w</a:t>
            </a:r>
            <a:r>
              <a:rPr lang="en-CA" sz="1000" b="1" kern="1200" dirty="0">
                <a:solidFill>
                  <a:srgbClr val="800000"/>
                </a:solidFill>
                <a:latin typeface="+mn-lt"/>
                <a:ea typeface="+mn-ea"/>
                <a:cs typeface="+mn-cs"/>
              </a:rPr>
              <a:t>ithout an application platform</a:t>
            </a:r>
          </a:p>
          <a:p>
            <a:r>
              <a:rPr lang="en-US" sz="1000" dirty="0"/>
              <a:t>Show animations</a:t>
            </a:r>
          </a:p>
          <a:p>
            <a:endParaRPr lang="en-US" sz="1000" dirty="0"/>
          </a:p>
          <a:p>
            <a:pPr marL="0" marR="0" indent="0" algn="l" defTabSz="914400" rtl="0" eaLnBrk="1" fontAlgn="auto" latinLnBrk="0" hangingPunct="1">
              <a:lnSpc>
                <a:spcPct val="100000"/>
              </a:lnSpc>
              <a:spcBef>
                <a:spcPts val="0"/>
              </a:spcBef>
              <a:spcAft>
                <a:spcPts val="0"/>
              </a:spcAft>
              <a:buClrTx/>
              <a:buSzTx/>
              <a:buFontTx/>
              <a:buNone/>
              <a:tabLst/>
              <a:defRPr/>
            </a:pPr>
            <a:r>
              <a:rPr lang="en-CA" sz="1000" b="1" kern="1200" dirty="0">
                <a:solidFill>
                  <a:srgbClr val="800000"/>
                </a:solidFill>
                <a:latin typeface="+mn-lt"/>
                <a:ea typeface="+mn-ea"/>
                <a:cs typeface="+mn-cs"/>
              </a:rPr>
              <a:t>On the other</a:t>
            </a:r>
            <a:r>
              <a:rPr lang="en-CA" sz="1000" b="1" kern="1200" baseline="0" dirty="0">
                <a:solidFill>
                  <a:srgbClr val="800000"/>
                </a:solidFill>
                <a:latin typeface="+mn-lt"/>
                <a:ea typeface="+mn-ea"/>
                <a:cs typeface="+mn-cs"/>
              </a:rPr>
              <a:t> hand, if you are building your work on </a:t>
            </a:r>
            <a:r>
              <a:rPr lang="en-CA" sz="1000" b="1" kern="1200" dirty="0">
                <a:solidFill>
                  <a:srgbClr val="800000"/>
                </a:solidFill>
                <a:latin typeface="+mn-lt"/>
                <a:ea typeface="+mn-ea"/>
                <a:cs typeface="+mn-cs"/>
              </a:rPr>
              <a:t>a</a:t>
            </a:r>
            <a:r>
              <a:rPr lang="en-CA" sz="1000" b="1" kern="1200" baseline="0" dirty="0">
                <a:solidFill>
                  <a:srgbClr val="800000"/>
                </a:solidFill>
                <a:latin typeface="+mn-lt"/>
                <a:ea typeface="+mn-ea"/>
                <a:cs typeface="+mn-cs"/>
              </a:rPr>
              <a:t> pre-existing</a:t>
            </a:r>
            <a:r>
              <a:rPr lang="en-CA" sz="1000" b="1" kern="1200" dirty="0">
                <a:solidFill>
                  <a:srgbClr val="800000"/>
                </a:solidFill>
                <a:latin typeface="+mn-lt"/>
                <a:ea typeface="+mn-ea"/>
                <a:cs typeface="+mn-cs"/>
              </a:rPr>
              <a:t> application platform</a:t>
            </a:r>
          </a:p>
          <a:p>
            <a:pPr lvl="0">
              <a:buFont typeface="Arial" pitchFamily="34" charset="0"/>
              <a:buNone/>
            </a:pPr>
            <a:r>
              <a:rPr lang="en-CA" sz="1000" baseline="0" dirty="0"/>
              <a:t>1. Portable (Win, Linux, Mac),  Open-source</a:t>
            </a:r>
            <a:endParaRPr lang="en-CA" sz="1000" dirty="0"/>
          </a:p>
          <a:p>
            <a:endParaRPr lang="en-US" sz="1000" dirty="0"/>
          </a:p>
        </p:txBody>
      </p:sp>
      <p:sp>
        <p:nvSpPr>
          <p:cNvPr id="4" name="Slide Number Placeholder 3"/>
          <p:cNvSpPr>
            <a:spLocks noGrp="1"/>
          </p:cNvSpPr>
          <p:nvPr>
            <p:ph type="sldNum" sz="quarter" idx="5"/>
          </p:nvPr>
        </p:nvSpPr>
        <p:spPr/>
        <p:txBody>
          <a:bodyPr/>
          <a:lstStyle/>
          <a:p>
            <a:pPr>
              <a:defRPr/>
            </a:pPr>
            <a:fld id="{7906AE71-2DEB-4313-AD57-10F20336F909}" type="slidenum">
              <a:rPr lang="en-US" smtClean="0"/>
              <a:pPr>
                <a:defRPr/>
              </a:pPr>
              <a:t>31</a:t>
            </a:fld>
            <a:endParaRPr lang="en-US"/>
          </a:p>
        </p:txBody>
      </p:sp>
    </p:spTree>
    <p:extLst>
      <p:ext uri="{BB962C8B-B14F-4D97-AF65-F5344CB8AC3E}">
        <p14:creationId xmlns:p14="http://schemas.microsoft.com/office/powerpoint/2010/main" val="34357137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06AF4FA-3C07-4A8F-9032-D831B422B869}" type="slidenum">
              <a:rPr lang="en-US" smtClean="0"/>
              <a:t>40</a:t>
            </a:fld>
            <a:endParaRPr lang="en-US"/>
          </a:p>
        </p:txBody>
      </p:sp>
    </p:spTree>
    <p:extLst>
      <p:ext uri="{BB962C8B-B14F-4D97-AF65-F5344CB8AC3E}">
        <p14:creationId xmlns:p14="http://schemas.microsoft.com/office/powerpoint/2010/main" val="39191841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06AF4FA-3C07-4A8F-9032-D831B422B869}" type="slidenum">
              <a:rPr lang="en-US" smtClean="0"/>
              <a:t>41</a:t>
            </a:fld>
            <a:endParaRPr lang="en-US"/>
          </a:p>
        </p:txBody>
      </p:sp>
    </p:spTree>
    <p:extLst>
      <p:ext uri="{BB962C8B-B14F-4D97-AF65-F5344CB8AC3E}">
        <p14:creationId xmlns:p14="http://schemas.microsoft.com/office/powerpoint/2010/main" val="28719774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06AF4FA-3C07-4A8F-9032-D831B422B869}" type="slidenum">
              <a:rPr lang="en-US" smtClean="0"/>
              <a:t>43</a:t>
            </a:fld>
            <a:endParaRPr lang="en-US"/>
          </a:p>
        </p:txBody>
      </p:sp>
    </p:spTree>
    <p:extLst>
      <p:ext uri="{BB962C8B-B14F-4D97-AF65-F5344CB8AC3E}">
        <p14:creationId xmlns:p14="http://schemas.microsoft.com/office/powerpoint/2010/main" val="42860337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Figure 5. Fully segmented adult mouse skull from high-resolution </a:t>
            </a:r>
            <a:r>
              <a:rPr lang="en-US" dirty="0" err="1"/>
              <a:t>microCT</a:t>
            </a:r>
            <a:r>
              <a:rPr lang="en-US" dirty="0"/>
              <a:t>. While semi-automated segmentation algorithms can help the expert, segmentation of skulls and other fused structures remains a manual procedure with significant time commitment (e.g., full segmentation of this 35 micron adult skull takes about 40-50h, orders of magnitude more than 2D pictures). </a:t>
            </a:r>
          </a:p>
        </p:txBody>
      </p:sp>
      <p:sp>
        <p:nvSpPr>
          <p:cNvPr id="4" name="Slide Number Placeholder 3"/>
          <p:cNvSpPr>
            <a:spLocks noGrp="1"/>
          </p:cNvSpPr>
          <p:nvPr>
            <p:ph type="sldNum" sz="quarter" idx="5"/>
          </p:nvPr>
        </p:nvSpPr>
        <p:spPr/>
        <p:txBody>
          <a:bodyPr/>
          <a:lstStyle/>
          <a:p>
            <a:fld id="{770D1E97-D682-426C-9D1A-133874B1A859}" type="slidenum">
              <a:rPr lang="en-US" smtClean="0"/>
              <a:t>46</a:t>
            </a:fld>
            <a:endParaRPr lang="en-US"/>
          </a:p>
        </p:txBody>
      </p:sp>
    </p:spTree>
    <p:extLst>
      <p:ext uri="{BB962C8B-B14F-4D97-AF65-F5344CB8AC3E}">
        <p14:creationId xmlns:p14="http://schemas.microsoft.com/office/powerpoint/2010/main" val="31755053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5198d5001a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5198d5001a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Each of these steps can be error prone and frustrating. Our goal is to minimize these steps. </a:t>
            </a:r>
          </a:p>
          <a:p>
            <a:endParaRPr lang="en-US" dirty="0"/>
          </a:p>
        </p:txBody>
      </p:sp>
      <p:sp>
        <p:nvSpPr>
          <p:cNvPr id="4" name="Slide Number Placeholder 3"/>
          <p:cNvSpPr>
            <a:spLocks noGrp="1"/>
          </p:cNvSpPr>
          <p:nvPr>
            <p:ph type="sldNum" sz="quarter" idx="5"/>
          </p:nvPr>
        </p:nvSpPr>
        <p:spPr/>
        <p:txBody>
          <a:bodyPr/>
          <a:lstStyle/>
          <a:p>
            <a:fld id="{306AF4FA-3C07-4A8F-9032-D831B422B869}" type="slidenum">
              <a:rPr lang="en-US" smtClean="0"/>
              <a:t>7</a:t>
            </a:fld>
            <a:endParaRPr lang="en-US"/>
          </a:p>
        </p:txBody>
      </p:sp>
    </p:spTree>
    <p:extLst>
      <p:ext uri="{BB962C8B-B14F-4D97-AF65-F5344CB8AC3E}">
        <p14:creationId xmlns:p14="http://schemas.microsoft.com/office/powerpoint/2010/main" val="21291138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a:p>
            <a:r>
              <a:rPr lang="en-US" dirty="0"/>
              <a:t>* Even if you are not planning to use VNC, we would like you to give it a try. We are contemplating a proposal in which there can be a cloud-based resources for data generation, analysis and visualization. What you will be using remotely will be a component of it, and we can use feedback</a:t>
            </a:r>
          </a:p>
        </p:txBody>
      </p:sp>
      <p:sp>
        <p:nvSpPr>
          <p:cNvPr id="4" name="Slide Number Placeholder 3"/>
          <p:cNvSpPr>
            <a:spLocks noGrp="1"/>
          </p:cNvSpPr>
          <p:nvPr>
            <p:ph type="sldNum" sz="quarter" idx="5"/>
          </p:nvPr>
        </p:nvSpPr>
        <p:spPr/>
        <p:txBody>
          <a:bodyPr/>
          <a:lstStyle/>
          <a:p>
            <a:fld id="{306AF4FA-3C07-4A8F-9032-D831B422B869}" type="slidenum">
              <a:rPr lang="en-US" smtClean="0"/>
              <a:t>16</a:t>
            </a:fld>
            <a:endParaRPr lang="en-US"/>
          </a:p>
        </p:txBody>
      </p:sp>
    </p:spTree>
    <p:extLst>
      <p:ext uri="{BB962C8B-B14F-4D97-AF65-F5344CB8AC3E}">
        <p14:creationId xmlns:p14="http://schemas.microsoft.com/office/powerpoint/2010/main" val="28451448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Valley of death: Slicer does not fit traditional science funding mechanisms:</a:t>
            </a:r>
          </a:p>
          <a:p>
            <a:r>
              <a:rPr lang="en-US" dirty="0"/>
              <a:t>Science agencies: its not innovative</a:t>
            </a:r>
          </a:p>
          <a:p>
            <a:r>
              <a:rPr lang="en-US" dirty="0"/>
              <a:t>Companies: no proven clinical utility, too risky</a:t>
            </a:r>
          </a:p>
          <a:p>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19</a:t>
            </a:fld>
            <a:endParaRPr lang="en-US"/>
          </a:p>
        </p:txBody>
      </p:sp>
    </p:spTree>
    <p:extLst>
      <p:ext uri="{BB962C8B-B14F-4D97-AF65-F5344CB8AC3E}">
        <p14:creationId xmlns:p14="http://schemas.microsoft.com/office/powerpoint/2010/main" val="37545446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a:t>
            </a:r>
            <a:r>
              <a:rPr lang="en-US" baseline="0" dirty="0"/>
              <a:t> a</a:t>
            </a:r>
            <a:r>
              <a:rPr lang="en-US" dirty="0"/>
              <a:t>s you can see,</a:t>
            </a:r>
            <a:r>
              <a:rPr lang="en-US" baseline="0" dirty="0"/>
              <a:t> Slicer has a similarly sized user base here in Europe as in North-America.</a:t>
            </a:r>
            <a:endParaRPr lang="en-US" dirty="0"/>
          </a:p>
        </p:txBody>
      </p:sp>
      <p:sp>
        <p:nvSpPr>
          <p:cNvPr id="4" name="Slide Number Placeholder 3"/>
          <p:cNvSpPr>
            <a:spLocks noGrp="1"/>
          </p:cNvSpPr>
          <p:nvPr>
            <p:ph type="sldNum" sz="quarter" idx="10"/>
          </p:nvPr>
        </p:nvSpPr>
        <p:spPr/>
        <p:txBody>
          <a:bodyPr/>
          <a:lstStyle/>
          <a:p>
            <a:fld id="{B908D7CC-9EDB-427A-B68E-C9E3B672A84A}" type="slidenum">
              <a:rPr lang="en-CA" smtClean="0"/>
              <a:pPr/>
              <a:t>20</a:t>
            </a:fld>
            <a:endParaRPr lang="en-CA"/>
          </a:p>
        </p:txBody>
      </p:sp>
    </p:spTree>
    <p:extLst>
      <p:ext uri="{BB962C8B-B14F-4D97-AF65-F5344CB8AC3E}">
        <p14:creationId xmlns:p14="http://schemas.microsoft.com/office/powerpoint/2010/main" val="11946453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CA" dirty="0"/>
              <a:t>Slicer</a:t>
            </a:r>
            <a:r>
              <a:rPr lang="en-CA" baseline="0" dirty="0"/>
              <a:t> supports many ways of importing and exporting data that one wants to visualize:</a:t>
            </a:r>
            <a:endParaRPr lang="en-CA" dirty="0"/>
          </a:p>
          <a:p>
            <a:endParaRPr lang="en-CA" baseline="0" dirty="0"/>
          </a:p>
          <a:p>
            <a:pPr marL="0" indent="0">
              <a:buNone/>
            </a:pPr>
            <a:r>
              <a:rPr lang="en-CA" baseline="0" dirty="0"/>
              <a:t>1. Through the DICOM (</a:t>
            </a:r>
            <a:r>
              <a:rPr lang="en-US" baseline="0" dirty="0"/>
              <a:t>is a standard for handling, storing, printing, and transmitting information in medical imaging.</a:t>
            </a:r>
            <a:r>
              <a:rPr lang="en-CA" baseline="0" dirty="0"/>
              <a:t>) importer (which supports … )</a:t>
            </a:r>
          </a:p>
          <a:p>
            <a:pPr marL="0" indent="0">
              <a:buNone/>
            </a:pPr>
            <a:r>
              <a:rPr lang="en-CA" dirty="0"/>
              <a:t>2. Common research data formats</a:t>
            </a:r>
          </a:p>
          <a:p>
            <a:r>
              <a:rPr lang="en-CA" dirty="0"/>
              <a:t>3. Basic data formats</a:t>
            </a:r>
          </a:p>
          <a:p>
            <a:endParaRPr lang="en-CA" dirty="0"/>
          </a:p>
          <a:p>
            <a:r>
              <a:rPr lang="en-CA" dirty="0"/>
              <a:t>Additionally, it is also possible to,</a:t>
            </a:r>
            <a:r>
              <a:rPr lang="en-CA" baseline="0" dirty="0"/>
              <a:t> at anytime, save the entire application state in order to restore the complete application state at  a later time. (</a:t>
            </a:r>
            <a:r>
              <a:rPr lang="en-CA" b="1" baseline="0" dirty="0"/>
              <a:t>US ELEPHANT DEMO?</a:t>
            </a:r>
            <a:r>
              <a:rPr lang="en-CA" baseline="0" dirty="0"/>
              <a:t>) </a:t>
            </a:r>
            <a:endParaRPr lang="en-CA" dirty="0"/>
          </a:p>
        </p:txBody>
      </p:sp>
      <p:sp>
        <p:nvSpPr>
          <p:cNvPr id="4" name="Slide Number Placeholder 3"/>
          <p:cNvSpPr>
            <a:spLocks noGrp="1"/>
          </p:cNvSpPr>
          <p:nvPr>
            <p:ph type="sldNum" sz="quarter" idx="10"/>
          </p:nvPr>
        </p:nvSpPr>
        <p:spPr/>
        <p:txBody>
          <a:bodyPr/>
          <a:lstStyle/>
          <a:p>
            <a:fld id="{1F1EA7EA-3873-4A18-AC34-55CD348F4F74}" type="slidenum">
              <a:rPr lang="en-US" smtClean="0"/>
              <a:pPr/>
              <a:t>21</a:t>
            </a:fld>
            <a:endParaRPr lang="en-US"/>
          </a:p>
        </p:txBody>
      </p:sp>
    </p:spTree>
    <p:extLst>
      <p:ext uri="{BB962C8B-B14F-4D97-AF65-F5344CB8AC3E}">
        <p14:creationId xmlns:p14="http://schemas.microsoft.com/office/powerpoint/2010/main" val="38852425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CA" dirty="0"/>
              <a:t>A multitude</a:t>
            </a:r>
            <a:r>
              <a:rPr lang="en-CA" baseline="0" dirty="0"/>
              <a:t> of options for visualization are available in Slicer (</a:t>
            </a:r>
            <a:r>
              <a:rPr lang="en-CA" b="1" baseline="0" dirty="0"/>
              <a:t>1,2,3,4,5,6</a:t>
            </a:r>
            <a:r>
              <a:rPr lang="en-CA" baseline="0" dirty="0"/>
              <a:t>).</a:t>
            </a:r>
            <a:endParaRPr lang="en-CA" dirty="0"/>
          </a:p>
        </p:txBody>
      </p:sp>
      <p:sp>
        <p:nvSpPr>
          <p:cNvPr id="4" name="Slide Number Placeholder 3"/>
          <p:cNvSpPr>
            <a:spLocks noGrp="1"/>
          </p:cNvSpPr>
          <p:nvPr>
            <p:ph type="sldNum" sz="quarter" idx="10"/>
          </p:nvPr>
        </p:nvSpPr>
        <p:spPr/>
        <p:txBody>
          <a:bodyPr/>
          <a:lstStyle/>
          <a:p>
            <a:fld id="{1F1EA7EA-3873-4A18-AC34-55CD348F4F74}" type="slidenum">
              <a:rPr lang="en-US" smtClean="0"/>
              <a:pPr/>
              <a:t>22</a:t>
            </a:fld>
            <a:endParaRPr lang="en-US"/>
          </a:p>
        </p:txBody>
      </p:sp>
    </p:spTree>
    <p:extLst>
      <p:ext uri="{BB962C8B-B14F-4D97-AF65-F5344CB8AC3E}">
        <p14:creationId xmlns:p14="http://schemas.microsoft.com/office/powerpoint/2010/main" val="12948755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CA" dirty="0"/>
              <a:t>As well as registration (which is </a:t>
            </a:r>
            <a:r>
              <a:rPr lang="en-US" dirty="0"/>
              <a:t>the process of transforming different sets of data into one coordinate system, i.e. </a:t>
            </a:r>
            <a:r>
              <a:rPr lang="en-US" sz="1000" b="0" i="0" kern="1200" dirty="0">
                <a:solidFill>
                  <a:schemeClr val="tx1"/>
                </a:solidFill>
                <a:effectLst/>
                <a:latin typeface="+mn-lt"/>
                <a:ea typeface="+mn-ea"/>
                <a:cs typeface="+mn-cs"/>
              </a:rPr>
              <a:t>aligning images</a:t>
            </a:r>
            <a:r>
              <a:rPr lang="en-CA" dirty="0"/>
              <a:t>)</a:t>
            </a:r>
          </a:p>
          <a:p>
            <a:pPr marL="0" marR="0" indent="0" algn="l" defTabSz="914400" rtl="0" eaLnBrk="1" fontAlgn="auto" latinLnBrk="0" hangingPunct="1">
              <a:lnSpc>
                <a:spcPct val="100000"/>
              </a:lnSpc>
              <a:spcBef>
                <a:spcPts val="0"/>
              </a:spcBef>
              <a:spcAft>
                <a:spcPts val="0"/>
              </a:spcAft>
              <a:buClrTx/>
              <a:buSzTx/>
              <a:buFontTx/>
              <a:buNone/>
              <a:tabLst/>
              <a:defRPr/>
            </a:pPr>
            <a:endParaRPr lang="en-CA" dirty="0"/>
          </a:p>
          <a:p>
            <a:r>
              <a:rPr lang="en-US" sz="1000" kern="1200" dirty="0">
                <a:solidFill>
                  <a:schemeClr val="tx1"/>
                </a:solidFill>
                <a:effectLst/>
                <a:latin typeface="+mn-lt"/>
                <a:ea typeface="+mn-ea"/>
                <a:cs typeface="+mn-cs"/>
              </a:rPr>
              <a:t>These are prostate MRI images, taken during MRI-guided robot-assisted prostate biopsy procedure; Slicer registers the high-resolution planning volume (acquired at the beginning of the procedure to plan biopsy targets) to the lower-resolution confirmation volume (acquired after the needle is inserted). The registration compensates for patient motion.</a:t>
            </a:r>
            <a:endParaRPr lang="en-CA" dirty="0"/>
          </a:p>
        </p:txBody>
      </p:sp>
      <p:sp>
        <p:nvSpPr>
          <p:cNvPr id="4" name="Slide Number Placeholder 3"/>
          <p:cNvSpPr>
            <a:spLocks noGrp="1"/>
          </p:cNvSpPr>
          <p:nvPr>
            <p:ph type="sldNum" sz="quarter" idx="10"/>
          </p:nvPr>
        </p:nvSpPr>
        <p:spPr/>
        <p:txBody>
          <a:bodyPr/>
          <a:lstStyle/>
          <a:p>
            <a:fld id="{1F1EA7EA-3873-4A18-AC34-55CD348F4F74}" type="slidenum">
              <a:rPr lang="en-US" smtClean="0"/>
              <a:pPr/>
              <a:t>23</a:t>
            </a:fld>
            <a:endParaRPr lang="en-US"/>
          </a:p>
        </p:txBody>
      </p:sp>
    </p:spTree>
    <p:extLst>
      <p:ext uri="{BB962C8B-B14F-4D97-AF65-F5344CB8AC3E}">
        <p14:creationId xmlns:p14="http://schemas.microsoft.com/office/powerpoint/2010/main" val="20374879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CA" dirty="0"/>
              <a:t>As for the common task</a:t>
            </a:r>
            <a:r>
              <a:rPr lang="en-CA" baseline="0" dirty="0"/>
              <a:t> of segmentation (which means to </a:t>
            </a:r>
            <a:r>
              <a:rPr lang="en-US" baseline="0" dirty="0"/>
              <a:t>divide an image into multiple parts which is typically used to identify objects</a:t>
            </a:r>
            <a:r>
              <a:rPr lang="en-CA" baseline="0" dirty="0"/>
              <a:t>), Slicer supports both manual approaches (like contouring and painting) as well as automatic (like region-growing and atlas-based).</a:t>
            </a:r>
          </a:p>
          <a:p>
            <a:endParaRPr lang="en-CA" baseline="0" dirty="0"/>
          </a:p>
          <a:p>
            <a:r>
              <a:rPr lang="en-CA" baseline="0" dirty="0"/>
              <a:t>The Slicer screenshot here shows a segmented prostate in the Editor module where many of these tasks can be performed.</a:t>
            </a:r>
            <a:endParaRPr lang="en-CA" dirty="0"/>
          </a:p>
        </p:txBody>
      </p:sp>
      <p:sp>
        <p:nvSpPr>
          <p:cNvPr id="4" name="Slide Number Placeholder 3"/>
          <p:cNvSpPr>
            <a:spLocks noGrp="1"/>
          </p:cNvSpPr>
          <p:nvPr>
            <p:ph type="sldNum" sz="quarter" idx="10"/>
          </p:nvPr>
        </p:nvSpPr>
        <p:spPr/>
        <p:txBody>
          <a:bodyPr/>
          <a:lstStyle/>
          <a:p>
            <a:fld id="{1F1EA7EA-3873-4A18-AC34-55CD348F4F74}" type="slidenum">
              <a:rPr lang="en-US" smtClean="0"/>
              <a:pPr/>
              <a:t>24</a:t>
            </a:fld>
            <a:endParaRPr lang="en-US"/>
          </a:p>
        </p:txBody>
      </p:sp>
    </p:spTree>
    <p:extLst>
      <p:ext uri="{BB962C8B-B14F-4D97-AF65-F5344CB8AC3E}">
        <p14:creationId xmlns:p14="http://schemas.microsoft.com/office/powerpoint/2010/main" val="35302765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4A7F3E1F-BCB2-4E44-BE5E-B78FDA4A89FF}" type="datetimeFigureOut">
              <a:rPr lang="en-US" smtClean="0"/>
              <a:t>8/21/2019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77A3B4F-8BDF-4184-A331-DC61B4EE8B55}" type="slidenum">
              <a:rPr lang="en-US" smtClean="0"/>
              <a:t>‹#›</a:t>
            </a:fld>
            <a:endParaRPr lang="en-US"/>
          </a:p>
        </p:txBody>
      </p:sp>
    </p:spTree>
    <p:extLst>
      <p:ext uri="{BB962C8B-B14F-4D97-AF65-F5344CB8AC3E}">
        <p14:creationId xmlns:p14="http://schemas.microsoft.com/office/powerpoint/2010/main" val="4217077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A7F3E1F-BCB2-4E44-BE5E-B78FDA4A89FF}" type="datetimeFigureOut">
              <a:rPr lang="en-US" smtClean="0"/>
              <a:t>8/21/2019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77A3B4F-8BDF-4184-A331-DC61B4EE8B55}" type="slidenum">
              <a:rPr lang="en-US" smtClean="0"/>
              <a:t>‹#›</a:t>
            </a:fld>
            <a:endParaRPr lang="en-US"/>
          </a:p>
        </p:txBody>
      </p:sp>
    </p:spTree>
    <p:extLst>
      <p:ext uri="{BB962C8B-B14F-4D97-AF65-F5344CB8AC3E}">
        <p14:creationId xmlns:p14="http://schemas.microsoft.com/office/powerpoint/2010/main" val="20516345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A7F3E1F-BCB2-4E44-BE5E-B78FDA4A89FF}" type="datetimeFigureOut">
              <a:rPr lang="en-US" smtClean="0"/>
              <a:t>8/21/2019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77A3B4F-8BDF-4184-A331-DC61B4EE8B55}" type="slidenum">
              <a:rPr lang="en-US" smtClean="0"/>
              <a:t>‹#›</a:t>
            </a:fld>
            <a:endParaRPr lang="en-US"/>
          </a:p>
        </p:txBody>
      </p:sp>
    </p:spTree>
    <p:extLst>
      <p:ext uri="{BB962C8B-B14F-4D97-AF65-F5344CB8AC3E}">
        <p14:creationId xmlns:p14="http://schemas.microsoft.com/office/powerpoint/2010/main" val="372423574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0381749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A7F3E1F-BCB2-4E44-BE5E-B78FDA4A89FF}" type="datetimeFigureOut">
              <a:rPr lang="en-US" smtClean="0"/>
              <a:t>8/21/2019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77A3B4F-8BDF-4184-A331-DC61B4EE8B55}" type="slidenum">
              <a:rPr lang="en-US" smtClean="0"/>
              <a:t>‹#›</a:t>
            </a:fld>
            <a:endParaRPr lang="en-US"/>
          </a:p>
        </p:txBody>
      </p:sp>
    </p:spTree>
    <p:extLst>
      <p:ext uri="{BB962C8B-B14F-4D97-AF65-F5344CB8AC3E}">
        <p14:creationId xmlns:p14="http://schemas.microsoft.com/office/powerpoint/2010/main" val="40427206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A7F3E1F-BCB2-4E44-BE5E-B78FDA4A89FF}" type="datetimeFigureOut">
              <a:rPr lang="en-US" smtClean="0"/>
              <a:t>8/21/2019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77A3B4F-8BDF-4184-A331-DC61B4EE8B55}" type="slidenum">
              <a:rPr lang="en-US" smtClean="0"/>
              <a:t>‹#›</a:t>
            </a:fld>
            <a:endParaRPr lang="en-US"/>
          </a:p>
        </p:txBody>
      </p:sp>
    </p:spTree>
    <p:extLst>
      <p:ext uri="{BB962C8B-B14F-4D97-AF65-F5344CB8AC3E}">
        <p14:creationId xmlns:p14="http://schemas.microsoft.com/office/powerpoint/2010/main" val="35208259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A7F3E1F-BCB2-4E44-BE5E-B78FDA4A89FF}" type="datetimeFigureOut">
              <a:rPr lang="en-US" smtClean="0"/>
              <a:t>8/21/2019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77A3B4F-8BDF-4184-A331-DC61B4EE8B55}" type="slidenum">
              <a:rPr lang="en-US" smtClean="0"/>
              <a:t>‹#›</a:t>
            </a:fld>
            <a:endParaRPr lang="en-US"/>
          </a:p>
        </p:txBody>
      </p:sp>
    </p:spTree>
    <p:extLst>
      <p:ext uri="{BB962C8B-B14F-4D97-AF65-F5344CB8AC3E}">
        <p14:creationId xmlns:p14="http://schemas.microsoft.com/office/powerpoint/2010/main" val="26422469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A7F3E1F-BCB2-4E44-BE5E-B78FDA4A89FF}" type="datetimeFigureOut">
              <a:rPr lang="en-US" smtClean="0"/>
              <a:t>8/21/2019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77A3B4F-8BDF-4184-A331-DC61B4EE8B55}" type="slidenum">
              <a:rPr lang="en-US" smtClean="0"/>
              <a:t>‹#›</a:t>
            </a:fld>
            <a:endParaRPr lang="en-US"/>
          </a:p>
        </p:txBody>
      </p:sp>
    </p:spTree>
    <p:extLst>
      <p:ext uri="{BB962C8B-B14F-4D97-AF65-F5344CB8AC3E}">
        <p14:creationId xmlns:p14="http://schemas.microsoft.com/office/powerpoint/2010/main" val="36113710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A7F3E1F-BCB2-4E44-BE5E-B78FDA4A89FF}" type="datetimeFigureOut">
              <a:rPr lang="en-US" smtClean="0"/>
              <a:t>8/21/2019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77A3B4F-8BDF-4184-A331-DC61B4EE8B55}" type="slidenum">
              <a:rPr lang="en-US" smtClean="0"/>
              <a:t>‹#›</a:t>
            </a:fld>
            <a:endParaRPr lang="en-US"/>
          </a:p>
        </p:txBody>
      </p:sp>
    </p:spTree>
    <p:extLst>
      <p:ext uri="{BB962C8B-B14F-4D97-AF65-F5344CB8AC3E}">
        <p14:creationId xmlns:p14="http://schemas.microsoft.com/office/powerpoint/2010/main" val="24427097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A7F3E1F-BCB2-4E44-BE5E-B78FDA4A89FF}" type="datetimeFigureOut">
              <a:rPr lang="en-US" smtClean="0"/>
              <a:t>8/21/2019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77A3B4F-8BDF-4184-A331-DC61B4EE8B55}" type="slidenum">
              <a:rPr lang="en-US" smtClean="0"/>
              <a:t>‹#›</a:t>
            </a:fld>
            <a:endParaRPr lang="en-US"/>
          </a:p>
        </p:txBody>
      </p:sp>
    </p:spTree>
    <p:extLst>
      <p:ext uri="{BB962C8B-B14F-4D97-AF65-F5344CB8AC3E}">
        <p14:creationId xmlns:p14="http://schemas.microsoft.com/office/powerpoint/2010/main" val="29050648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A7F3E1F-BCB2-4E44-BE5E-B78FDA4A89FF}" type="datetimeFigureOut">
              <a:rPr lang="en-US" smtClean="0"/>
              <a:t>8/21/2019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77A3B4F-8BDF-4184-A331-DC61B4EE8B55}" type="slidenum">
              <a:rPr lang="en-US" smtClean="0"/>
              <a:t>‹#›</a:t>
            </a:fld>
            <a:endParaRPr lang="en-US"/>
          </a:p>
        </p:txBody>
      </p:sp>
    </p:spTree>
    <p:extLst>
      <p:ext uri="{BB962C8B-B14F-4D97-AF65-F5344CB8AC3E}">
        <p14:creationId xmlns:p14="http://schemas.microsoft.com/office/powerpoint/2010/main" val="15377765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A7F3E1F-BCB2-4E44-BE5E-B78FDA4A89FF}" type="datetimeFigureOut">
              <a:rPr lang="en-US" smtClean="0"/>
              <a:t>8/21/2019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77A3B4F-8BDF-4184-A331-DC61B4EE8B55}" type="slidenum">
              <a:rPr lang="en-US" smtClean="0"/>
              <a:t>‹#›</a:t>
            </a:fld>
            <a:endParaRPr lang="en-US"/>
          </a:p>
        </p:txBody>
      </p:sp>
    </p:spTree>
    <p:extLst>
      <p:ext uri="{BB962C8B-B14F-4D97-AF65-F5344CB8AC3E}">
        <p14:creationId xmlns:p14="http://schemas.microsoft.com/office/powerpoint/2010/main" val="36479474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A7F3E1F-BCB2-4E44-BE5E-B78FDA4A89FF}" type="datetimeFigureOut">
              <a:rPr lang="en-US" smtClean="0"/>
              <a:t>8/21/2019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77A3B4F-8BDF-4184-A331-DC61B4EE8B55}" type="slidenum">
              <a:rPr lang="en-US" smtClean="0"/>
              <a:t>‹#›</a:t>
            </a:fld>
            <a:endParaRPr lang="en-US"/>
          </a:p>
        </p:txBody>
      </p:sp>
    </p:spTree>
    <p:extLst>
      <p:ext uri="{BB962C8B-B14F-4D97-AF65-F5344CB8AC3E}">
        <p14:creationId xmlns:p14="http://schemas.microsoft.com/office/powerpoint/2010/main" val="33310845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SlicerMorph/S_2019" TargetMode="External"/><Relationship Id="rId2" Type="http://schemas.openxmlformats.org/officeDocument/2006/relationships/hyperlink" Target="https://slicermorph.github.io/" TargetMode="External"/><Relationship Id="rId1" Type="http://schemas.openxmlformats.org/officeDocument/2006/relationships/slideLayout" Target="../slideLayouts/slideLayout2.xml"/><Relationship Id="rId6" Type="http://schemas.openxmlformats.org/officeDocument/2006/relationships/hyperlink" Target="https://seattlechildrens1.box.com/v/S-2019-DataSets" TargetMode="External"/><Relationship Id="rId5" Type="http://schemas.openxmlformats.org/officeDocument/2006/relationships/hyperlink" Target="https://faculty.washington.edu/maga/data_dropbox/" TargetMode="External"/><Relationship Id="rId4" Type="http://schemas.openxmlformats.org/officeDocument/2006/relationships/hyperlink" Target="http://bit.ly/SM-listserv" TargetMode="Externa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hyperlink" Target="http://bit.ly/SM-listserv"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SlicerMorph/S_2019/blob/master/remote.md"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jpe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tags" Target="../tags/tag1.xml"/><Relationship Id="rId6" Type="http://schemas.openxmlformats.org/officeDocument/2006/relationships/image" Target="../media/image4.png"/><Relationship Id="rId5" Type="http://schemas.openxmlformats.org/officeDocument/2006/relationships/image" Target="../media/image3.jpeg"/><Relationship Id="rId4" Type="http://schemas.openxmlformats.org/officeDocument/2006/relationships/image" Target="../media/image2.jpeg"/></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slideLayout" Target="../slideLayouts/slideLayout2.xml"/><Relationship Id="rId7" Type="http://schemas.openxmlformats.org/officeDocument/2006/relationships/image" Target="../media/image24.jpg"/><Relationship Id="rId2" Type="http://schemas.microsoft.com/office/2007/relationships/media" Target="../media/media1.mp4"/><Relationship Id="rId1" Type="http://schemas.openxmlformats.org/officeDocument/2006/relationships/video" Target="NULL" TargetMode="Externa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notesSlide" Target="../notesSlides/notesSlide7.xml"/><Relationship Id="rId9" Type="http://schemas.openxmlformats.org/officeDocument/2006/relationships/image" Target="../media/image26.png"/></Relationships>
</file>

<file path=ppt/slides/_rels/slide23.xml.rels><?xml version="1.0" encoding="UTF-8" standalone="yes"?>
<Relationships xmlns="http://schemas.openxmlformats.org/package/2006/relationships"><Relationship Id="rId3" Type="http://schemas.openxmlformats.org/officeDocument/2006/relationships/image" Target="../media/image27.gif"/><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gif"/></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2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8.png"/><Relationship Id="rId7"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5.png"/><Relationship Id="rId11" Type="http://schemas.openxmlformats.org/officeDocument/2006/relationships/image" Target="../media/image10.emf"/><Relationship Id="rId5" Type="http://schemas.openxmlformats.org/officeDocument/2006/relationships/oleObject" Target="../embeddings/oleObject1.bin"/><Relationship Id="rId10" Type="http://schemas.openxmlformats.org/officeDocument/2006/relationships/image" Target="../media/image7.png"/><Relationship Id="rId4" Type="http://schemas.openxmlformats.org/officeDocument/2006/relationships/image" Target="../media/image9.jpeg"/><Relationship Id="rId9" Type="http://schemas.openxmlformats.org/officeDocument/2006/relationships/oleObject" Target="../embeddings/oleObject3.bin"/></Relationships>
</file>

<file path=ppt/slides/_rels/slide3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tags" Target="../tags/tag2.xml"/><Relationship Id="rId5" Type="http://schemas.openxmlformats.org/officeDocument/2006/relationships/image" Target="../media/image41.png"/><Relationship Id="rId4" Type="http://schemas.openxmlformats.org/officeDocument/2006/relationships/image" Target="../media/image4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image" Target="../media/image42.png"/><Relationship Id="rId1" Type="http://schemas.openxmlformats.org/officeDocument/2006/relationships/slideLayout" Target="../slideLayouts/slideLayout4.xml"/><Relationship Id="rId5" Type="http://schemas.openxmlformats.org/officeDocument/2006/relationships/image" Target="../media/image45.png"/><Relationship Id="rId4" Type="http://schemas.openxmlformats.org/officeDocument/2006/relationships/image" Target="../media/image44.jpeg"/></Relationships>
</file>

<file path=ppt/slides/_rels/slide34.xml.rels><?xml version="1.0" encoding="UTF-8" standalone="yes"?>
<Relationships xmlns="http://schemas.openxmlformats.org/package/2006/relationships"><Relationship Id="rId3" Type="http://schemas.openxmlformats.org/officeDocument/2006/relationships/hyperlink" Target="https://www.slicer.org/wiki/Documentation/4.6/Extensions" TargetMode="External"/><Relationship Id="rId2" Type="http://schemas.openxmlformats.org/officeDocument/2006/relationships/hyperlink" Target="http://slicer.org/" TargetMode="Externa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hyperlink" Target="http://teem.sourceforge.net/nrrd/" TargetMode="Externa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faculty.washington.edu/maga/post-docs/" TargetMode="External"/><Relationship Id="rId2" Type="http://schemas.openxmlformats.org/officeDocument/2006/relationships/hyperlink" Target="https://www.researchgate.net/project/Genetics-of-shape-of-craniofacial-skeleton-and-its-development" TargetMode="Externa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6.png"/><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8" Type="http://schemas.openxmlformats.org/officeDocument/2006/relationships/hyperlink" Target="https://www.transmittingscience.org/courses/geometric-morphometrics/geometric-morphometrics-phylogeny/" TargetMode="External"/><Relationship Id="rId3" Type="http://schemas.openxmlformats.org/officeDocument/2006/relationships/image" Target="../media/image49.png"/><Relationship Id="rId7" Type="http://schemas.openxmlformats.org/officeDocument/2006/relationships/image" Target="../media/image51.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hyperlink" Target="https://morphometrics.uk/MorphoCourse/" TargetMode="External"/><Relationship Id="rId5" Type="http://schemas.openxmlformats.org/officeDocument/2006/relationships/image" Target="../media/image50.png"/><Relationship Id="rId4" Type="http://schemas.openxmlformats.org/officeDocument/2006/relationships/hyperlink" Target="https://www.prstatistics.com/course/geometric-morphometrics-using-r-gmmr02/" TargetMode="External"/></Relationships>
</file>

<file path=ppt/slides/_rels/slide4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42.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image" Target="../media/image54.jp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58.png"/><Relationship Id="rId4" Type="http://schemas.openxmlformats.org/officeDocument/2006/relationships/image" Target="../media/image57.png"/></Relationships>
</file>

<file path=ppt/slides/_rels/slide4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62.png"/></Relationships>
</file>

<file path=ppt/slides/_rels/slide47.xml.rels><?xml version="1.0" encoding="UTF-8" standalone="yes"?>
<Relationships xmlns="http://schemas.openxmlformats.org/package/2006/relationships"><Relationship Id="rId3" Type="http://schemas.openxmlformats.org/officeDocument/2006/relationships/image" Target="../media/image63.png"/><Relationship Id="rId7" Type="http://schemas.openxmlformats.org/officeDocument/2006/relationships/image" Target="../media/image67.png"/><Relationship Id="rId2" Type="http://schemas.openxmlformats.org/officeDocument/2006/relationships/notesSlide" Target="../notesSlides/notesSlide15.xml"/><Relationship Id="rId1" Type="http://schemas.openxmlformats.org/officeDocument/2006/relationships/slideLayout" Target="../slideLayouts/slideLayout12.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846169" y="146862"/>
            <a:ext cx="9144000" cy="1846168"/>
          </a:xfrm>
        </p:spPr>
        <p:txBody>
          <a:bodyPr/>
          <a:lstStyle/>
          <a:p>
            <a:r>
              <a:rPr lang="en-US" b="1" dirty="0"/>
              <a:t>Introduction to 3D imaging and Morphometrics</a:t>
            </a:r>
          </a:p>
        </p:txBody>
      </p:sp>
      <p:sp>
        <p:nvSpPr>
          <p:cNvPr id="4" name="TextBox 3"/>
          <p:cNvSpPr txBox="1"/>
          <p:nvPr/>
        </p:nvSpPr>
        <p:spPr>
          <a:xfrm>
            <a:off x="2194864" y="2320241"/>
            <a:ext cx="7212072" cy="2031325"/>
          </a:xfrm>
          <a:prstGeom prst="rect">
            <a:avLst/>
          </a:prstGeom>
          <a:noFill/>
        </p:spPr>
        <p:txBody>
          <a:bodyPr wrap="square" rtlCol="0">
            <a:spAutoFit/>
          </a:bodyPr>
          <a:lstStyle/>
          <a:p>
            <a:pPr algn="ctr"/>
            <a:r>
              <a:rPr lang="en-US" b="1" dirty="0"/>
              <a:t>A. Murat Maga, PhD</a:t>
            </a:r>
          </a:p>
          <a:p>
            <a:pPr algn="ctr"/>
            <a:r>
              <a:rPr lang="en-US" dirty="0"/>
              <a:t>Associate Professor</a:t>
            </a:r>
          </a:p>
          <a:p>
            <a:pPr algn="ctr"/>
            <a:r>
              <a:rPr lang="en-US" dirty="0"/>
              <a:t>University of Washington </a:t>
            </a:r>
          </a:p>
          <a:p>
            <a:pPr algn="ctr"/>
            <a:r>
              <a:rPr lang="en-US" dirty="0"/>
              <a:t>Division of Craniofacial Medicine</a:t>
            </a:r>
          </a:p>
          <a:p>
            <a:pPr algn="ctr"/>
            <a:r>
              <a:rPr lang="en-US" dirty="0"/>
              <a:t>&amp;</a:t>
            </a:r>
          </a:p>
          <a:p>
            <a:pPr algn="ctr"/>
            <a:r>
              <a:rPr lang="en-US" dirty="0"/>
              <a:t>Seattle Children’s Research Institute</a:t>
            </a:r>
          </a:p>
          <a:p>
            <a:pPr algn="ctr"/>
            <a:r>
              <a:rPr lang="en-US" dirty="0"/>
              <a:t>Center for Developmental Biology and Regenerative Medicine</a:t>
            </a:r>
          </a:p>
        </p:txBody>
      </p:sp>
      <p:pic>
        <p:nvPicPr>
          <p:cNvPr id="5" name="Picture 4">
            <a:extLst>
              <a:ext uri="{FF2B5EF4-FFF2-40B4-BE49-F238E27FC236}">
                <a16:creationId xmlns:a16="http://schemas.microsoft.com/office/drawing/2014/main" id="{EB0580CD-6FED-4EEF-99FB-D30EC58CE3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1440" y="146862"/>
            <a:ext cx="1846169" cy="1846169"/>
          </a:xfrm>
          <a:prstGeom prst="rect">
            <a:avLst/>
          </a:prstGeom>
        </p:spPr>
      </p:pic>
      <p:sp>
        <p:nvSpPr>
          <p:cNvPr id="7" name="TextBox 6">
            <a:extLst>
              <a:ext uri="{FF2B5EF4-FFF2-40B4-BE49-F238E27FC236}">
                <a16:creationId xmlns:a16="http://schemas.microsoft.com/office/drawing/2014/main" id="{A20CC330-91D3-4AF9-BA28-BB249F1D50A1}"/>
              </a:ext>
            </a:extLst>
          </p:cNvPr>
          <p:cNvSpPr txBox="1"/>
          <p:nvPr/>
        </p:nvSpPr>
        <p:spPr>
          <a:xfrm>
            <a:off x="2138082" y="4589929"/>
            <a:ext cx="8041341" cy="1477328"/>
          </a:xfrm>
          <a:prstGeom prst="rect">
            <a:avLst/>
          </a:prstGeom>
          <a:noFill/>
        </p:spPr>
        <p:txBody>
          <a:bodyPr wrap="square" rtlCol="0">
            <a:spAutoFit/>
          </a:bodyPr>
          <a:lstStyle/>
          <a:p>
            <a:r>
              <a:rPr lang="en-US" b="1" dirty="0" err="1"/>
              <a:t>SlicerMorph</a:t>
            </a:r>
            <a:r>
              <a:rPr lang="en-US" b="1" dirty="0"/>
              <a:t> Core Team:</a:t>
            </a:r>
          </a:p>
          <a:p>
            <a:pPr lvl="1"/>
            <a:r>
              <a:rPr lang="en-US" dirty="0"/>
              <a:t>Co-PI: </a:t>
            </a:r>
            <a:r>
              <a:rPr lang="en-US" b="1" dirty="0"/>
              <a:t>Adam Summers </a:t>
            </a:r>
            <a:r>
              <a:rPr lang="en-US" dirty="0"/>
              <a:t>(UW FHL)</a:t>
            </a:r>
          </a:p>
          <a:p>
            <a:pPr lvl="1"/>
            <a:r>
              <a:rPr lang="en-US" dirty="0"/>
              <a:t>Co-PI: </a:t>
            </a:r>
            <a:r>
              <a:rPr lang="en-US" b="1" dirty="0"/>
              <a:t>Doug Boyer </a:t>
            </a:r>
            <a:r>
              <a:rPr lang="en-US" dirty="0"/>
              <a:t>(Duke </a:t>
            </a:r>
            <a:r>
              <a:rPr lang="en-US" dirty="0" err="1"/>
              <a:t>Evol</a:t>
            </a:r>
            <a:r>
              <a:rPr lang="en-US" dirty="0"/>
              <a:t>. Anthropology &amp; Director of MorphoSource.org)</a:t>
            </a:r>
          </a:p>
          <a:p>
            <a:pPr lvl="1"/>
            <a:r>
              <a:rPr lang="en-US" dirty="0"/>
              <a:t>Consultant: </a:t>
            </a:r>
            <a:r>
              <a:rPr lang="en-US" b="1" dirty="0"/>
              <a:t>Steve Pieper </a:t>
            </a:r>
            <a:r>
              <a:rPr lang="en-US" dirty="0"/>
              <a:t>(</a:t>
            </a:r>
            <a:r>
              <a:rPr lang="en-US" dirty="0" err="1"/>
              <a:t>Isomics</a:t>
            </a:r>
            <a:r>
              <a:rPr lang="en-US" dirty="0"/>
              <a:t> Co., Chief Software Architect of 3D Slicer)</a:t>
            </a:r>
          </a:p>
          <a:p>
            <a:pPr lvl="1"/>
            <a:r>
              <a:rPr lang="en-US" dirty="0"/>
              <a:t>Lead Developer: </a:t>
            </a:r>
            <a:r>
              <a:rPr lang="en-US" b="1" dirty="0"/>
              <a:t>Sara Rolfe </a:t>
            </a:r>
            <a:r>
              <a:rPr lang="en-US" dirty="0"/>
              <a:t>(UW FHL &amp; SCRI)</a:t>
            </a:r>
          </a:p>
        </p:txBody>
      </p:sp>
    </p:spTree>
    <p:extLst>
      <p:ext uri="{BB962C8B-B14F-4D97-AF65-F5344CB8AC3E}">
        <p14:creationId xmlns:p14="http://schemas.microsoft.com/office/powerpoint/2010/main" val="23784651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0E85C5-1797-4E18-89E4-06B8AC56AF34}"/>
              </a:ext>
            </a:extLst>
          </p:cNvPr>
          <p:cNvSpPr>
            <a:spLocks noGrp="1"/>
          </p:cNvSpPr>
          <p:nvPr>
            <p:ph type="title"/>
          </p:nvPr>
        </p:nvSpPr>
        <p:spPr>
          <a:xfrm>
            <a:off x="838200" y="1"/>
            <a:ext cx="10515600" cy="739587"/>
          </a:xfrm>
        </p:spPr>
        <p:txBody>
          <a:bodyPr>
            <a:normAutofit/>
          </a:bodyPr>
          <a:lstStyle/>
          <a:p>
            <a:pPr algn="ctr"/>
            <a:r>
              <a:rPr lang="en-US" b="1" dirty="0" err="1"/>
              <a:t>SlicerMorph</a:t>
            </a:r>
            <a:r>
              <a:rPr lang="en-US" b="1" dirty="0"/>
              <a:t> Road Map</a:t>
            </a:r>
          </a:p>
        </p:txBody>
      </p:sp>
      <p:sp>
        <p:nvSpPr>
          <p:cNvPr id="3" name="Content Placeholder 2">
            <a:extLst>
              <a:ext uri="{FF2B5EF4-FFF2-40B4-BE49-F238E27FC236}">
                <a16:creationId xmlns:a16="http://schemas.microsoft.com/office/drawing/2014/main" id="{9854721B-F350-4C21-B23B-731BDD897C5D}"/>
              </a:ext>
            </a:extLst>
          </p:cNvPr>
          <p:cNvSpPr>
            <a:spLocks noGrp="1"/>
          </p:cNvSpPr>
          <p:nvPr>
            <p:ph idx="1"/>
          </p:nvPr>
        </p:nvSpPr>
        <p:spPr>
          <a:xfrm>
            <a:off x="336176" y="815789"/>
            <a:ext cx="11017624" cy="5006788"/>
          </a:xfrm>
        </p:spPr>
        <p:txBody>
          <a:bodyPr>
            <a:normAutofit/>
          </a:bodyPr>
          <a:lstStyle/>
          <a:p>
            <a:r>
              <a:rPr lang="en-US" dirty="0"/>
              <a:t>We just finished year 1. Current grant ends in 08/2021. :</a:t>
            </a:r>
          </a:p>
          <a:p>
            <a:pPr lvl="1"/>
            <a:r>
              <a:rPr lang="en-US" dirty="0"/>
              <a:t>Implement Generalized Procrustes Analysis (GPA) and PCA visualization</a:t>
            </a:r>
          </a:p>
          <a:p>
            <a:pPr lvl="1"/>
            <a:r>
              <a:rPr lang="en-US" dirty="0"/>
              <a:t>Data import tools (IDAV Landmark, </a:t>
            </a:r>
            <a:r>
              <a:rPr lang="en-US" dirty="0" err="1"/>
              <a:t>morphologika</a:t>
            </a:r>
            <a:r>
              <a:rPr lang="en-US" dirty="0"/>
              <a:t>, Bruker/</a:t>
            </a:r>
            <a:r>
              <a:rPr lang="en-US" dirty="0" err="1"/>
              <a:t>Skyscan</a:t>
            </a:r>
            <a:r>
              <a:rPr lang="en-US" dirty="0"/>
              <a:t>)</a:t>
            </a:r>
          </a:p>
          <a:p>
            <a:pPr lvl="1"/>
            <a:r>
              <a:rPr lang="en-US" dirty="0"/>
              <a:t>5 intense workshops, one symposium, and bunch of half-day tutorials organized around major professional meetings (UW FHL)</a:t>
            </a:r>
          </a:p>
          <a:p>
            <a:pPr lvl="1"/>
            <a:r>
              <a:rPr lang="en-US" dirty="0"/>
              <a:t>Documentation, virtual office hours, and community forming </a:t>
            </a:r>
          </a:p>
          <a:p>
            <a:r>
              <a:rPr lang="en-US" dirty="0"/>
              <a:t>WIP for the on-going grant</a:t>
            </a:r>
          </a:p>
          <a:p>
            <a:pPr lvl="1"/>
            <a:r>
              <a:rPr lang="en-US" dirty="0"/>
              <a:t>Implement deformable grids/meshes for semi-landmarking</a:t>
            </a:r>
          </a:p>
          <a:p>
            <a:pPr lvl="1"/>
            <a:r>
              <a:rPr lang="en-US" dirty="0"/>
              <a:t>Implement landmark-free correspondence (auto3Dgm) between shapes (Duke)</a:t>
            </a:r>
          </a:p>
          <a:p>
            <a:pPr lvl="1"/>
            <a:r>
              <a:rPr lang="en-US" i="1" dirty="0"/>
              <a:t>Better integration with </a:t>
            </a:r>
            <a:r>
              <a:rPr lang="en-US" i="1" dirty="0" err="1"/>
              <a:t>MorphoSource</a:t>
            </a:r>
            <a:r>
              <a:rPr lang="en-US" i="1" dirty="0"/>
              <a:t> </a:t>
            </a:r>
          </a:p>
          <a:p>
            <a:pPr lvl="1"/>
            <a:r>
              <a:rPr lang="en-US" i="1" dirty="0"/>
              <a:t>Minor support tools </a:t>
            </a:r>
          </a:p>
          <a:p>
            <a:pPr lvl="1"/>
            <a:r>
              <a:rPr lang="en-US" i="1" dirty="0"/>
              <a:t>Optimize the GPA UI</a:t>
            </a:r>
            <a:endParaRPr lang="en-US" dirty="0"/>
          </a:p>
        </p:txBody>
      </p:sp>
    </p:spTree>
    <p:extLst>
      <p:ext uri="{BB962C8B-B14F-4D97-AF65-F5344CB8AC3E}">
        <p14:creationId xmlns:p14="http://schemas.microsoft.com/office/powerpoint/2010/main" val="21538172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0E85C5-1797-4E18-89E4-06B8AC56AF34}"/>
              </a:ext>
            </a:extLst>
          </p:cNvPr>
          <p:cNvSpPr>
            <a:spLocks noGrp="1"/>
          </p:cNvSpPr>
          <p:nvPr>
            <p:ph type="title"/>
          </p:nvPr>
        </p:nvSpPr>
        <p:spPr>
          <a:xfrm>
            <a:off x="838200" y="89648"/>
            <a:ext cx="10515600" cy="739587"/>
          </a:xfrm>
        </p:spPr>
        <p:txBody>
          <a:bodyPr>
            <a:normAutofit/>
          </a:bodyPr>
          <a:lstStyle/>
          <a:p>
            <a:pPr algn="ctr"/>
            <a:r>
              <a:rPr lang="en-US" b="1" dirty="0" err="1"/>
              <a:t>SlicerMorph</a:t>
            </a:r>
            <a:r>
              <a:rPr lang="en-US" b="1" dirty="0"/>
              <a:t> Road Map</a:t>
            </a:r>
          </a:p>
        </p:txBody>
      </p:sp>
      <p:sp>
        <p:nvSpPr>
          <p:cNvPr id="4" name="Content Placeholder 2">
            <a:extLst>
              <a:ext uri="{FF2B5EF4-FFF2-40B4-BE49-F238E27FC236}">
                <a16:creationId xmlns:a16="http://schemas.microsoft.com/office/drawing/2014/main" id="{FAA686B5-CE21-4D99-94B4-97801933B1C3}"/>
              </a:ext>
            </a:extLst>
          </p:cNvPr>
          <p:cNvSpPr txBox="1">
            <a:spLocks/>
          </p:cNvSpPr>
          <p:nvPr/>
        </p:nvSpPr>
        <p:spPr>
          <a:xfrm>
            <a:off x="336176" y="1084730"/>
            <a:ext cx="11017624" cy="377414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Pending grant with </a:t>
            </a:r>
            <a:r>
              <a:rPr lang="en-US" dirty="0" err="1"/>
              <a:t>Kitware</a:t>
            </a:r>
            <a:r>
              <a:rPr lang="en-US" dirty="0"/>
              <a:t> to Chan-Zuckerberg Initiative: </a:t>
            </a:r>
          </a:p>
          <a:p>
            <a:pPr lvl="1"/>
            <a:r>
              <a:rPr lang="en-US" dirty="0"/>
              <a:t>Lots of software re-engineering for working with large datasets (&gt;10 </a:t>
            </a:r>
            <a:r>
              <a:rPr lang="en-US" dirty="0" err="1"/>
              <a:t>Gigavoxels</a:t>
            </a:r>
            <a:r>
              <a:rPr lang="en-US" dirty="0"/>
              <a:t>)</a:t>
            </a:r>
          </a:p>
          <a:p>
            <a:pPr lvl="1"/>
            <a:r>
              <a:rPr lang="en-US" dirty="0"/>
              <a:t>Better HW capability detection and user guidance</a:t>
            </a:r>
          </a:p>
          <a:p>
            <a:pPr lvl="1"/>
            <a:r>
              <a:rPr lang="en-US" dirty="0"/>
              <a:t>Complex keyframe animations (more on this later in the labs) </a:t>
            </a:r>
          </a:p>
          <a:p>
            <a:pPr lvl="1"/>
            <a:r>
              <a:rPr lang="en-US" dirty="0"/>
              <a:t>Easier deployment of Slicer on cloud platforms or virtualized environments.</a:t>
            </a:r>
          </a:p>
          <a:p>
            <a:r>
              <a:rPr lang="en-US" dirty="0"/>
              <a:t>For SlicerMorph2:</a:t>
            </a:r>
          </a:p>
          <a:p>
            <a:pPr lvl="1"/>
            <a:r>
              <a:rPr lang="en-US" dirty="0"/>
              <a:t>Seamless integration with R (</a:t>
            </a:r>
            <a:r>
              <a:rPr lang="en-US" dirty="0" err="1"/>
              <a:t>geomorph</a:t>
            </a:r>
            <a:r>
              <a:rPr lang="en-US" dirty="0"/>
              <a:t> specifically) for modeling and domain specific analyses (i.e., phylogenetics, quantitative genetics </a:t>
            </a:r>
            <a:r>
              <a:rPr lang="en-US" dirty="0" err="1"/>
              <a:t>etc</a:t>
            </a:r>
            <a:r>
              <a:rPr lang="en-US" dirty="0"/>
              <a:t>)</a:t>
            </a:r>
          </a:p>
          <a:p>
            <a:pPr lvl="1"/>
            <a:r>
              <a:rPr lang="en-US" dirty="0"/>
              <a:t>Cloud-based platform for data analysis, visualization and collaboration</a:t>
            </a:r>
          </a:p>
          <a:p>
            <a:pPr lvl="1"/>
            <a:endParaRPr lang="en-US" dirty="0"/>
          </a:p>
          <a:p>
            <a:pPr lvl="1"/>
            <a:endParaRPr lang="en-US" dirty="0"/>
          </a:p>
          <a:p>
            <a:pPr lvl="1"/>
            <a:endParaRPr lang="en-US" dirty="0"/>
          </a:p>
          <a:p>
            <a:pPr lvl="1"/>
            <a:endParaRPr lang="en-US" dirty="0"/>
          </a:p>
          <a:p>
            <a:pPr lvl="1"/>
            <a:endParaRPr lang="en-US" dirty="0"/>
          </a:p>
          <a:p>
            <a:endParaRPr lang="en-US" dirty="0"/>
          </a:p>
          <a:p>
            <a:endParaRPr lang="en-US" dirty="0"/>
          </a:p>
        </p:txBody>
      </p:sp>
      <p:sp>
        <p:nvSpPr>
          <p:cNvPr id="5" name="TextBox 4">
            <a:extLst>
              <a:ext uri="{FF2B5EF4-FFF2-40B4-BE49-F238E27FC236}">
                <a16:creationId xmlns:a16="http://schemas.microsoft.com/office/drawing/2014/main" id="{02F81542-A608-4F48-AF0B-73894EFB1B43}"/>
              </a:ext>
            </a:extLst>
          </p:cNvPr>
          <p:cNvSpPr txBox="1"/>
          <p:nvPr/>
        </p:nvSpPr>
        <p:spPr>
          <a:xfrm>
            <a:off x="1591236" y="5374342"/>
            <a:ext cx="8184776" cy="461665"/>
          </a:xfrm>
          <a:prstGeom prst="rect">
            <a:avLst/>
          </a:prstGeom>
          <a:noFill/>
        </p:spPr>
        <p:txBody>
          <a:bodyPr wrap="square" rtlCol="0">
            <a:spAutoFit/>
          </a:bodyPr>
          <a:lstStyle/>
          <a:p>
            <a:r>
              <a:rPr lang="en-US" sz="2400" b="1" dirty="0">
                <a:solidFill>
                  <a:srgbClr val="FF0000"/>
                </a:solidFill>
              </a:rPr>
              <a:t>But all is dependent on the community input and engagement</a:t>
            </a:r>
          </a:p>
        </p:txBody>
      </p:sp>
    </p:spTree>
    <p:extLst>
      <p:ext uri="{BB962C8B-B14F-4D97-AF65-F5344CB8AC3E}">
        <p14:creationId xmlns:p14="http://schemas.microsoft.com/office/powerpoint/2010/main" val="24819624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0E85C5-1797-4E18-89E4-06B8AC56AF34}"/>
              </a:ext>
            </a:extLst>
          </p:cNvPr>
          <p:cNvSpPr>
            <a:spLocks noGrp="1"/>
          </p:cNvSpPr>
          <p:nvPr>
            <p:ph type="title"/>
          </p:nvPr>
        </p:nvSpPr>
        <p:spPr>
          <a:xfrm>
            <a:off x="838200" y="1"/>
            <a:ext cx="10515600" cy="739587"/>
          </a:xfrm>
        </p:spPr>
        <p:txBody>
          <a:bodyPr>
            <a:normAutofit/>
          </a:bodyPr>
          <a:lstStyle/>
          <a:p>
            <a:pPr algn="ctr"/>
            <a:r>
              <a:rPr lang="en-US" b="1" dirty="0"/>
              <a:t>Course Resources</a:t>
            </a:r>
          </a:p>
        </p:txBody>
      </p:sp>
      <p:sp>
        <p:nvSpPr>
          <p:cNvPr id="3" name="Content Placeholder 2">
            <a:extLst>
              <a:ext uri="{FF2B5EF4-FFF2-40B4-BE49-F238E27FC236}">
                <a16:creationId xmlns:a16="http://schemas.microsoft.com/office/drawing/2014/main" id="{9854721B-F350-4C21-B23B-731BDD897C5D}"/>
              </a:ext>
            </a:extLst>
          </p:cNvPr>
          <p:cNvSpPr>
            <a:spLocks noGrp="1"/>
          </p:cNvSpPr>
          <p:nvPr>
            <p:ph idx="1"/>
          </p:nvPr>
        </p:nvSpPr>
        <p:spPr>
          <a:xfrm>
            <a:off x="587188" y="1546410"/>
            <a:ext cx="11017624" cy="4473669"/>
          </a:xfrm>
        </p:spPr>
        <p:txBody>
          <a:bodyPr/>
          <a:lstStyle/>
          <a:p>
            <a:pPr>
              <a:lnSpc>
                <a:spcPct val="100000"/>
              </a:lnSpc>
            </a:pPr>
            <a:r>
              <a:rPr lang="en-US" dirty="0" err="1"/>
              <a:t>SlicerMorph</a:t>
            </a:r>
            <a:r>
              <a:rPr lang="en-US" dirty="0"/>
              <a:t> website: </a:t>
            </a:r>
            <a:r>
              <a:rPr lang="en-US" dirty="0">
                <a:hlinkClick r:id="rId2"/>
              </a:rPr>
              <a:t>https://SlicerMorph.github.io</a:t>
            </a:r>
            <a:endParaRPr lang="en-US" dirty="0"/>
          </a:p>
          <a:p>
            <a:pPr>
              <a:lnSpc>
                <a:spcPct val="100000"/>
              </a:lnSpc>
            </a:pPr>
            <a:r>
              <a:rPr lang="en-US" dirty="0"/>
              <a:t>Course lectures and labs: </a:t>
            </a:r>
            <a:r>
              <a:rPr lang="en-US" dirty="0">
                <a:hlinkClick r:id="rId3"/>
              </a:rPr>
              <a:t>https://github.com/SlicerMorph/S_2019</a:t>
            </a:r>
            <a:endParaRPr lang="en-US" dirty="0"/>
          </a:p>
          <a:p>
            <a:pPr>
              <a:lnSpc>
                <a:spcPct val="100000"/>
              </a:lnSpc>
            </a:pPr>
            <a:r>
              <a:rPr lang="en-US" dirty="0"/>
              <a:t>Sign up for announcements' and updates: </a:t>
            </a:r>
            <a:r>
              <a:rPr lang="en-US" dirty="0">
                <a:hlinkClick r:id="rId4"/>
              </a:rPr>
              <a:t>http://bit.ly/SM-listserv</a:t>
            </a:r>
            <a:r>
              <a:rPr lang="en-US" dirty="0"/>
              <a:t> </a:t>
            </a:r>
          </a:p>
          <a:p>
            <a:pPr>
              <a:lnSpc>
                <a:spcPct val="100000"/>
              </a:lnSpc>
            </a:pPr>
            <a:r>
              <a:rPr lang="en-US" dirty="0"/>
              <a:t>Data upload link: </a:t>
            </a:r>
            <a:r>
              <a:rPr lang="en-US" dirty="0">
                <a:hlinkClick r:id="rId5"/>
              </a:rPr>
              <a:t>https://faculty.washington.edu/maga/data_dropbox/</a:t>
            </a:r>
            <a:r>
              <a:rPr lang="en-US" dirty="0"/>
              <a:t> </a:t>
            </a:r>
          </a:p>
          <a:p>
            <a:pPr marL="0" indent="0">
              <a:lnSpc>
                <a:spcPct val="100000"/>
              </a:lnSpc>
              <a:buNone/>
            </a:pPr>
            <a:r>
              <a:rPr lang="en-US" dirty="0"/>
              <a:t>(provide a short description of what you uploaded and your email)</a:t>
            </a:r>
          </a:p>
          <a:p>
            <a:pPr>
              <a:lnSpc>
                <a:spcPct val="100000"/>
              </a:lnSpc>
            </a:pPr>
            <a:r>
              <a:rPr lang="en-US" dirty="0"/>
              <a:t>Download sample data (same set as the one in your </a:t>
            </a:r>
            <a:r>
              <a:rPr lang="en-US" dirty="0" err="1"/>
              <a:t>usb</a:t>
            </a:r>
            <a:r>
              <a:rPr lang="en-US" dirty="0"/>
              <a:t> drives): </a:t>
            </a:r>
          </a:p>
          <a:p>
            <a:pPr marL="0" indent="0">
              <a:lnSpc>
                <a:spcPct val="100000"/>
              </a:lnSpc>
              <a:buNone/>
            </a:pPr>
            <a:r>
              <a:rPr lang="en-US" dirty="0">
                <a:hlinkClick r:id="rId6"/>
              </a:rPr>
              <a:t>https://seattlechildrens1.box.com/v/S-2019-DataSets</a:t>
            </a:r>
            <a:endParaRPr lang="en-US" dirty="0"/>
          </a:p>
          <a:p>
            <a:pPr lvl="1"/>
            <a:endParaRPr lang="en-US" dirty="0"/>
          </a:p>
          <a:p>
            <a:pPr lvl="1"/>
            <a:endParaRPr lang="en-US" dirty="0"/>
          </a:p>
          <a:p>
            <a:pPr lvl="1"/>
            <a:endParaRPr lang="en-US" dirty="0"/>
          </a:p>
          <a:p>
            <a:endParaRPr lang="en-US" dirty="0"/>
          </a:p>
          <a:p>
            <a:endParaRPr lang="en-US" dirty="0"/>
          </a:p>
        </p:txBody>
      </p:sp>
    </p:spTree>
    <p:extLst>
      <p:ext uri="{BB962C8B-B14F-4D97-AF65-F5344CB8AC3E}">
        <p14:creationId xmlns:p14="http://schemas.microsoft.com/office/powerpoint/2010/main" val="30012252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087277-38C3-4482-A737-071A3FF7F6E1}"/>
              </a:ext>
            </a:extLst>
          </p:cNvPr>
          <p:cNvSpPr>
            <a:spLocks noGrp="1"/>
          </p:cNvSpPr>
          <p:nvPr>
            <p:ph type="title"/>
          </p:nvPr>
        </p:nvSpPr>
        <p:spPr>
          <a:xfrm>
            <a:off x="838200" y="1"/>
            <a:ext cx="10515600" cy="730623"/>
          </a:xfrm>
        </p:spPr>
        <p:txBody>
          <a:bodyPr>
            <a:normAutofit/>
          </a:bodyPr>
          <a:lstStyle/>
          <a:p>
            <a:pPr algn="ctr"/>
            <a:r>
              <a:rPr lang="en-US" b="1" dirty="0"/>
              <a:t>Overview</a:t>
            </a:r>
          </a:p>
        </p:txBody>
      </p:sp>
      <p:pic>
        <p:nvPicPr>
          <p:cNvPr id="4" name="Content Placeholder 3">
            <a:extLst>
              <a:ext uri="{FF2B5EF4-FFF2-40B4-BE49-F238E27FC236}">
                <a16:creationId xmlns:a16="http://schemas.microsoft.com/office/drawing/2014/main" id="{1247714C-7BB3-4CE4-BDE5-A25182570C9D}"/>
              </a:ext>
            </a:extLst>
          </p:cNvPr>
          <p:cNvPicPr>
            <a:picLocks noGrp="1" noChangeAspect="1"/>
          </p:cNvPicPr>
          <p:nvPr>
            <p:ph idx="1"/>
          </p:nvPr>
        </p:nvPicPr>
        <p:blipFill>
          <a:blip r:embed="rId2"/>
          <a:stretch>
            <a:fillRect/>
          </a:stretch>
        </p:blipFill>
        <p:spPr>
          <a:xfrm>
            <a:off x="1963870" y="730624"/>
            <a:ext cx="8170530" cy="5968221"/>
          </a:xfrm>
          <a:prstGeom prst="rect">
            <a:avLst/>
          </a:prstGeom>
        </p:spPr>
      </p:pic>
    </p:spTree>
    <p:extLst>
      <p:ext uri="{BB962C8B-B14F-4D97-AF65-F5344CB8AC3E}">
        <p14:creationId xmlns:p14="http://schemas.microsoft.com/office/powerpoint/2010/main" val="11533406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089EAF-0598-4445-A230-F921E8119DB9}"/>
              </a:ext>
            </a:extLst>
          </p:cNvPr>
          <p:cNvSpPr>
            <a:spLocks noGrp="1"/>
          </p:cNvSpPr>
          <p:nvPr>
            <p:ph type="title"/>
          </p:nvPr>
        </p:nvSpPr>
        <p:spPr>
          <a:xfrm>
            <a:off x="838200" y="1"/>
            <a:ext cx="10515600" cy="730623"/>
          </a:xfrm>
        </p:spPr>
        <p:txBody>
          <a:bodyPr>
            <a:normAutofit/>
          </a:bodyPr>
          <a:lstStyle/>
          <a:p>
            <a:pPr algn="ctr"/>
            <a:r>
              <a:rPr lang="en-US" b="1" dirty="0"/>
              <a:t>Course logistics</a:t>
            </a:r>
          </a:p>
        </p:txBody>
      </p:sp>
      <p:sp>
        <p:nvSpPr>
          <p:cNvPr id="3" name="Content Placeholder 2">
            <a:extLst>
              <a:ext uri="{FF2B5EF4-FFF2-40B4-BE49-F238E27FC236}">
                <a16:creationId xmlns:a16="http://schemas.microsoft.com/office/drawing/2014/main" id="{318570A6-6C51-466B-9D4C-18F89C79D172}"/>
              </a:ext>
            </a:extLst>
          </p:cNvPr>
          <p:cNvSpPr>
            <a:spLocks noGrp="1"/>
          </p:cNvSpPr>
          <p:nvPr>
            <p:ph idx="1"/>
          </p:nvPr>
        </p:nvSpPr>
        <p:spPr>
          <a:xfrm>
            <a:off x="838200" y="1030941"/>
            <a:ext cx="10515600" cy="5146022"/>
          </a:xfrm>
        </p:spPr>
        <p:txBody>
          <a:bodyPr>
            <a:normAutofit lnSpcReduction="10000"/>
          </a:bodyPr>
          <a:lstStyle/>
          <a:p>
            <a:r>
              <a:rPr lang="en-US" dirty="0"/>
              <a:t>Review schedule (flexibility </a:t>
            </a:r>
          </a:p>
          <a:p>
            <a:r>
              <a:rPr lang="en-US" dirty="0"/>
              <a:t>First time, feedback (both real-time and post-course evaluations) will be tremendously important. We are very broad in terms of coverage</a:t>
            </a:r>
          </a:p>
          <a:p>
            <a:r>
              <a:rPr lang="en-US" dirty="0"/>
              <a:t>Lightning talks this afternoon (box share to upload them PDFs are </a:t>
            </a:r>
            <a:r>
              <a:rPr lang="en-US" dirty="0" err="1"/>
              <a:t>prefered</a:t>
            </a:r>
            <a:r>
              <a:rPr lang="en-US" dirty="0"/>
              <a:t>). </a:t>
            </a:r>
          </a:p>
          <a:p>
            <a:r>
              <a:rPr lang="en-US" dirty="0"/>
              <a:t>Housing issues/campus map/meals </a:t>
            </a:r>
            <a:r>
              <a:rPr lang="en-US" dirty="0" err="1"/>
              <a:t>etc</a:t>
            </a:r>
            <a:endParaRPr lang="en-US" dirty="0"/>
          </a:p>
          <a:p>
            <a:r>
              <a:rPr lang="en-US" dirty="0"/>
              <a:t>No debrief, but just hangout as a group to answer questions</a:t>
            </a:r>
          </a:p>
          <a:p>
            <a:r>
              <a:rPr lang="en-US" dirty="0"/>
              <a:t>Social event/Group photo</a:t>
            </a:r>
          </a:p>
          <a:p>
            <a:r>
              <a:rPr lang="en-US" dirty="0"/>
              <a:t>Make sure to signup for </a:t>
            </a:r>
            <a:r>
              <a:rPr lang="en-US" dirty="0" err="1"/>
              <a:t>github</a:t>
            </a:r>
            <a:r>
              <a:rPr lang="en-US" dirty="0"/>
              <a:t> for this afternoon’s lab. </a:t>
            </a:r>
          </a:p>
          <a:p>
            <a:r>
              <a:rPr lang="en-US" dirty="0"/>
              <a:t>Also sign up for </a:t>
            </a:r>
            <a:r>
              <a:rPr lang="en-US" dirty="0" err="1"/>
              <a:t>SlicerMorph</a:t>
            </a:r>
            <a:r>
              <a:rPr lang="en-US" dirty="0"/>
              <a:t> announcement email list (low traffic 5-10/</a:t>
            </a:r>
            <a:r>
              <a:rPr lang="en-US" dirty="0" err="1"/>
              <a:t>yr</a:t>
            </a:r>
            <a:r>
              <a:rPr lang="en-US" dirty="0"/>
              <a:t>) </a:t>
            </a:r>
            <a:r>
              <a:rPr lang="en-US" dirty="0">
                <a:hlinkClick r:id="rId2"/>
              </a:rPr>
              <a:t>http://bit.ly/SM-listserv</a:t>
            </a:r>
            <a:r>
              <a:rPr lang="en-US" dirty="0"/>
              <a:t> </a:t>
            </a:r>
          </a:p>
          <a:p>
            <a:endParaRPr lang="en-US" dirty="0"/>
          </a:p>
          <a:p>
            <a:endParaRPr lang="en-US" dirty="0"/>
          </a:p>
        </p:txBody>
      </p:sp>
    </p:spTree>
    <p:extLst>
      <p:ext uri="{BB962C8B-B14F-4D97-AF65-F5344CB8AC3E}">
        <p14:creationId xmlns:p14="http://schemas.microsoft.com/office/powerpoint/2010/main" val="3642855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A77FD8-37B3-4FE7-88D2-6562F4B6DDC4}"/>
              </a:ext>
            </a:extLst>
          </p:cNvPr>
          <p:cNvSpPr>
            <a:spLocks noGrp="1"/>
          </p:cNvSpPr>
          <p:nvPr>
            <p:ph type="title"/>
          </p:nvPr>
        </p:nvSpPr>
        <p:spPr/>
        <p:txBody>
          <a:bodyPr/>
          <a:lstStyle/>
          <a:p>
            <a:r>
              <a:rPr lang="en-US" dirty="0"/>
              <a:t>Introduce the instructors.</a:t>
            </a:r>
          </a:p>
        </p:txBody>
      </p:sp>
      <p:sp>
        <p:nvSpPr>
          <p:cNvPr id="3" name="Content Placeholder 2">
            <a:extLst>
              <a:ext uri="{FF2B5EF4-FFF2-40B4-BE49-F238E27FC236}">
                <a16:creationId xmlns:a16="http://schemas.microsoft.com/office/drawing/2014/main" id="{257B8A64-99EF-4AE1-AEC3-3EC0E318081A}"/>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40244696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CE518-7A00-4E10-8709-D76E0293E3D3}"/>
              </a:ext>
            </a:extLst>
          </p:cNvPr>
          <p:cNvSpPr>
            <a:spLocks noGrp="1"/>
          </p:cNvSpPr>
          <p:nvPr>
            <p:ph type="title"/>
          </p:nvPr>
        </p:nvSpPr>
        <p:spPr/>
        <p:txBody>
          <a:bodyPr/>
          <a:lstStyle/>
          <a:p>
            <a:r>
              <a:rPr lang="en-US" dirty="0"/>
              <a:t>Course package:</a:t>
            </a:r>
          </a:p>
        </p:txBody>
      </p:sp>
      <p:sp>
        <p:nvSpPr>
          <p:cNvPr id="3" name="Content Placeholder 2">
            <a:extLst>
              <a:ext uri="{FF2B5EF4-FFF2-40B4-BE49-F238E27FC236}">
                <a16:creationId xmlns:a16="http://schemas.microsoft.com/office/drawing/2014/main" id="{5B578E8F-C0CF-48CE-BAB3-40E5016D7F37}"/>
              </a:ext>
            </a:extLst>
          </p:cNvPr>
          <p:cNvSpPr>
            <a:spLocks noGrp="1"/>
          </p:cNvSpPr>
          <p:nvPr>
            <p:ph idx="1"/>
          </p:nvPr>
        </p:nvSpPr>
        <p:spPr/>
        <p:txBody>
          <a:bodyPr/>
          <a:lstStyle/>
          <a:p>
            <a:r>
              <a:rPr lang="en-US" b="1" dirty="0"/>
              <a:t>Evaluation forms: </a:t>
            </a:r>
            <a:r>
              <a:rPr lang="en-US" dirty="0"/>
              <a:t>We need your feedback both right at the end of each lecture and lab. First page is for administrators, we care for the blank page. Please return to them to the collection box right after the lecture/lab. There will be a overall feedback session at the end of the course.</a:t>
            </a:r>
          </a:p>
          <a:p>
            <a:r>
              <a:rPr lang="en-US" b="1" dirty="0"/>
              <a:t>Username and password: </a:t>
            </a:r>
            <a:r>
              <a:rPr lang="en-US" dirty="0"/>
              <a:t>If you need/want to connect to the remote server from your lab. (instructions at </a:t>
            </a:r>
            <a:r>
              <a:rPr lang="en-US" u="sng" dirty="0">
                <a:hlinkClick r:id="rId3"/>
              </a:rPr>
              <a:t>https://github.com/SlicerMorph/S_2019/blob/master/remote.md</a:t>
            </a:r>
            <a:r>
              <a:rPr lang="en-US" u="sng" dirty="0"/>
              <a:t>)</a:t>
            </a:r>
          </a:p>
          <a:p>
            <a:endParaRPr lang="en-US" b="1" dirty="0"/>
          </a:p>
        </p:txBody>
      </p:sp>
    </p:spTree>
    <p:extLst>
      <p:ext uri="{BB962C8B-B14F-4D97-AF65-F5344CB8AC3E}">
        <p14:creationId xmlns:p14="http://schemas.microsoft.com/office/powerpoint/2010/main" val="35567390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B07E31-7562-4ABF-9D5E-92D062591FD5}"/>
              </a:ext>
            </a:extLst>
          </p:cNvPr>
          <p:cNvSpPr>
            <a:spLocks noGrp="1"/>
          </p:cNvSpPr>
          <p:nvPr>
            <p:ph type="title"/>
          </p:nvPr>
        </p:nvSpPr>
        <p:spPr>
          <a:xfrm>
            <a:off x="735106" y="112059"/>
            <a:ext cx="10515600" cy="719604"/>
          </a:xfrm>
        </p:spPr>
        <p:txBody>
          <a:bodyPr/>
          <a:lstStyle/>
          <a:p>
            <a:pPr algn="ctr"/>
            <a:r>
              <a:rPr lang="en-US" b="1" dirty="0"/>
              <a:t>Slicer/</a:t>
            </a:r>
            <a:r>
              <a:rPr lang="en-US" b="1" dirty="0" err="1"/>
              <a:t>SlicerMorph</a:t>
            </a:r>
            <a:r>
              <a:rPr lang="en-US" b="1" dirty="0"/>
              <a:t> Champions</a:t>
            </a:r>
          </a:p>
        </p:txBody>
      </p:sp>
      <p:sp>
        <p:nvSpPr>
          <p:cNvPr id="3" name="Content Placeholder 2">
            <a:extLst>
              <a:ext uri="{FF2B5EF4-FFF2-40B4-BE49-F238E27FC236}">
                <a16:creationId xmlns:a16="http://schemas.microsoft.com/office/drawing/2014/main" id="{98538B04-7C0E-4C7F-87D5-004E468E913A}"/>
              </a:ext>
            </a:extLst>
          </p:cNvPr>
          <p:cNvSpPr>
            <a:spLocks noGrp="1"/>
          </p:cNvSpPr>
          <p:nvPr>
            <p:ph idx="1"/>
          </p:nvPr>
        </p:nvSpPr>
        <p:spPr>
          <a:xfrm>
            <a:off x="838200" y="2124635"/>
            <a:ext cx="3285565" cy="4052328"/>
          </a:xfrm>
        </p:spPr>
        <p:txBody>
          <a:bodyPr/>
          <a:lstStyle/>
          <a:p>
            <a:r>
              <a:rPr lang="en-US" dirty="0"/>
              <a:t>“Volunteer” some one from your lab to be the resident-expert.</a:t>
            </a:r>
          </a:p>
          <a:p>
            <a:endParaRPr lang="en-US" dirty="0"/>
          </a:p>
        </p:txBody>
      </p:sp>
    </p:spTree>
    <p:extLst>
      <p:ext uri="{BB962C8B-B14F-4D97-AF65-F5344CB8AC3E}">
        <p14:creationId xmlns:p14="http://schemas.microsoft.com/office/powerpoint/2010/main" val="16223109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846169" y="146862"/>
            <a:ext cx="9144000" cy="1846168"/>
          </a:xfrm>
        </p:spPr>
        <p:txBody>
          <a:bodyPr/>
          <a:lstStyle/>
          <a:p>
            <a:r>
              <a:rPr lang="en-US" b="1" dirty="0"/>
              <a:t>Introduction to 3D imaging and Morphometrics</a:t>
            </a:r>
          </a:p>
        </p:txBody>
      </p:sp>
      <p:sp>
        <p:nvSpPr>
          <p:cNvPr id="4" name="TextBox 3"/>
          <p:cNvSpPr txBox="1"/>
          <p:nvPr/>
        </p:nvSpPr>
        <p:spPr>
          <a:xfrm>
            <a:off x="2194864" y="2320241"/>
            <a:ext cx="7212072" cy="2031325"/>
          </a:xfrm>
          <a:prstGeom prst="rect">
            <a:avLst/>
          </a:prstGeom>
          <a:noFill/>
        </p:spPr>
        <p:txBody>
          <a:bodyPr wrap="square" rtlCol="0">
            <a:spAutoFit/>
          </a:bodyPr>
          <a:lstStyle/>
          <a:p>
            <a:pPr algn="ctr"/>
            <a:r>
              <a:rPr lang="en-US" b="1" dirty="0"/>
              <a:t>A. Murat Maga, PhD</a:t>
            </a:r>
          </a:p>
          <a:p>
            <a:pPr algn="ctr"/>
            <a:r>
              <a:rPr lang="en-US" dirty="0"/>
              <a:t>Associate Professor</a:t>
            </a:r>
          </a:p>
          <a:p>
            <a:pPr algn="ctr"/>
            <a:r>
              <a:rPr lang="en-US" dirty="0"/>
              <a:t>University of Washington </a:t>
            </a:r>
          </a:p>
          <a:p>
            <a:pPr algn="ctr"/>
            <a:r>
              <a:rPr lang="en-US" dirty="0"/>
              <a:t>Division of Craniofacial Medicine</a:t>
            </a:r>
          </a:p>
          <a:p>
            <a:pPr algn="ctr"/>
            <a:r>
              <a:rPr lang="en-US" dirty="0"/>
              <a:t>&amp;</a:t>
            </a:r>
          </a:p>
          <a:p>
            <a:pPr algn="ctr"/>
            <a:r>
              <a:rPr lang="en-US" dirty="0"/>
              <a:t>Seattle Children’s Research Institute</a:t>
            </a:r>
          </a:p>
          <a:p>
            <a:pPr algn="ctr"/>
            <a:r>
              <a:rPr lang="en-US" dirty="0"/>
              <a:t>Center for Developmental Biology and Regenerative Medicine</a:t>
            </a:r>
          </a:p>
        </p:txBody>
      </p:sp>
      <p:pic>
        <p:nvPicPr>
          <p:cNvPr id="5" name="Picture 4">
            <a:extLst>
              <a:ext uri="{FF2B5EF4-FFF2-40B4-BE49-F238E27FC236}">
                <a16:creationId xmlns:a16="http://schemas.microsoft.com/office/drawing/2014/main" id="{EB0580CD-6FED-4EEF-99FB-D30EC58CE3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1440" y="146862"/>
            <a:ext cx="1846169" cy="1846169"/>
          </a:xfrm>
          <a:prstGeom prst="rect">
            <a:avLst/>
          </a:prstGeom>
        </p:spPr>
      </p:pic>
      <p:sp>
        <p:nvSpPr>
          <p:cNvPr id="7" name="TextBox 6">
            <a:extLst>
              <a:ext uri="{FF2B5EF4-FFF2-40B4-BE49-F238E27FC236}">
                <a16:creationId xmlns:a16="http://schemas.microsoft.com/office/drawing/2014/main" id="{A20CC330-91D3-4AF9-BA28-BB249F1D50A1}"/>
              </a:ext>
            </a:extLst>
          </p:cNvPr>
          <p:cNvSpPr txBox="1"/>
          <p:nvPr/>
        </p:nvSpPr>
        <p:spPr>
          <a:xfrm>
            <a:off x="2138082" y="4589929"/>
            <a:ext cx="8041341" cy="1477328"/>
          </a:xfrm>
          <a:prstGeom prst="rect">
            <a:avLst/>
          </a:prstGeom>
          <a:noFill/>
        </p:spPr>
        <p:txBody>
          <a:bodyPr wrap="square" rtlCol="0">
            <a:spAutoFit/>
          </a:bodyPr>
          <a:lstStyle/>
          <a:p>
            <a:r>
              <a:rPr lang="en-US" b="1" dirty="0" err="1"/>
              <a:t>SlicerMorph</a:t>
            </a:r>
            <a:r>
              <a:rPr lang="en-US" b="1" dirty="0"/>
              <a:t> Core Team:</a:t>
            </a:r>
          </a:p>
          <a:p>
            <a:pPr lvl="1"/>
            <a:r>
              <a:rPr lang="en-US" dirty="0"/>
              <a:t>Co-PI: </a:t>
            </a:r>
            <a:r>
              <a:rPr lang="en-US" b="1" dirty="0"/>
              <a:t>Adam Summers </a:t>
            </a:r>
            <a:r>
              <a:rPr lang="en-US" dirty="0"/>
              <a:t>(UW FHL)</a:t>
            </a:r>
          </a:p>
          <a:p>
            <a:pPr lvl="1"/>
            <a:r>
              <a:rPr lang="en-US" dirty="0"/>
              <a:t>Co-PI: </a:t>
            </a:r>
            <a:r>
              <a:rPr lang="en-US" b="1" dirty="0"/>
              <a:t>Doug Boyer </a:t>
            </a:r>
            <a:r>
              <a:rPr lang="en-US" dirty="0"/>
              <a:t>(Duke </a:t>
            </a:r>
            <a:r>
              <a:rPr lang="en-US" dirty="0" err="1"/>
              <a:t>Evol</a:t>
            </a:r>
            <a:r>
              <a:rPr lang="en-US" dirty="0"/>
              <a:t>. Anthropology &amp; Director of MorphoSource.org)</a:t>
            </a:r>
          </a:p>
          <a:p>
            <a:pPr lvl="1"/>
            <a:r>
              <a:rPr lang="en-US" dirty="0"/>
              <a:t>Consultant: </a:t>
            </a:r>
            <a:r>
              <a:rPr lang="en-US" b="1" dirty="0"/>
              <a:t>Steve Pieper </a:t>
            </a:r>
            <a:r>
              <a:rPr lang="en-US" dirty="0"/>
              <a:t>(</a:t>
            </a:r>
            <a:r>
              <a:rPr lang="en-US" dirty="0" err="1"/>
              <a:t>Isomics</a:t>
            </a:r>
            <a:r>
              <a:rPr lang="en-US" dirty="0"/>
              <a:t> Co., Chief Software Architect of 3D Slicer)</a:t>
            </a:r>
          </a:p>
          <a:p>
            <a:pPr lvl="1"/>
            <a:r>
              <a:rPr lang="en-US" dirty="0"/>
              <a:t>Lead Developer: </a:t>
            </a:r>
            <a:r>
              <a:rPr lang="en-US" b="1" dirty="0"/>
              <a:t>Sara Rolfe </a:t>
            </a:r>
            <a:r>
              <a:rPr lang="en-US" dirty="0"/>
              <a:t>(UW FHL &amp; SCRI)</a:t>
            </a:r>
          </a:p>
        </p:txBody>
      </p:sp>
    </p:spTree>
    <p:extLst>
      <p:ext uri="{BB962C8B-B14F-4D97-AF65-F5344CB8AC3E}">
        <p14:creationId xmlns:p14="http://schemas.microsoft.com/office/powerpoint/2010/main" val="15898074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19</a:t>
            </a:fld>
            <a:r>
              <a:rPr lang="en-US" dirty="0"/>
              <a:t> -</a:t>
            </a:r>
          </a:p>
        </p:txBody>
      </p:sp>
      <p:sp>
        <p:nvSpPr>
          <p:cNvPr id="3" name="Footer Placeholder 2"/>
          <p:cNvSpPr>
            <a:spLocks noGrp="1"/>
          </p:cNvSpPr>
          <p:nvPr>
            <p:ph type="ftr" sz="quarter" idx="11"/>
          </p:nvPr>
        </p:nvSpPr>
        <p:spPr/>
        <p:txBody>
          <a:bodyPr/>
          <a:lstStyle/>
          <a:p>
            <a:pPr>
              <a:defRPr/>
            </a:pPr>
            <a:r>
              <a:rPr lang="en-US" dirty="0"/>
              <a:t>Laboratory for Percutaneous Surgery – Copyright © Queen’s University, 2018</a:t>
            </a:r>
          </a:p>
        </p:txBody>
      </p:sp>
      <p:sp>
        <p:nvSpPr>
          <p:cNvPr id="7" name="Title 1"/>
          <p:cNvSpPr txBox="1">
            <a:spLocks/>
          </p:cNvSpPr>
          <p:nvPr/>
        </p:nvSpPr>
        <p:spPr>
          <a:xfrm>
            <a:off x="1981200" y="0"/>
            <a:ext cx="8229600" cy="838200"/>
          </a:xfrm>
          <a:prstGeom prst="rect">
            <a:avLst/>
          </a:prstGeom>
        </p:spPr>
        <p:txBody>
          <a:bodyPr anchor="ct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Background for 3D Slicer</a:t>
            </a:r>
          </a:p>
        </p:txBody>
      </p:sp>
      <p:pic>
        <p:nvPicPr>
          <p:cNvPr id="10" name="Picture 2" descr="4.0"/>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5600982" y="1250776"/>
            <a:ext cx="4963900" cy="2973506"/>
          </a:xfrm>
          <a:prstGeom prst="rect">
            <a:avLst/>
          </a:prstGeom>
          <a:noFill/>
          <a:extLst>
            <a:ext uri="{909E8E84-426E-40dd-AFC4-6F175D3DCCD1}">
              <a14:hiddenFill xmlns="" xmlns:a14="http://schemas.microsoft.com/office/drawing/2010/main">
                <a:solidFill>
                  <a:srgbClr val="FFFFFF"/>
                </a:solidFill>
              </a14:hiddenFill>
            </a:ext>
          </a:extLst>
        </p:spPr>
      </p:pic>
      <p:sp>
        <p:nvSpPr>
          <p:cNvPr id="11" name="Content Placeholder 2"/>
          <p:cNvSpPr txBox="1">
            <a:spLocks/>
          </p:cNvSpPr>
          <p:nvPr/>
        </p:nvSpPr>
        <p:spPr bwMode="auto">
          <a:xfrm>
            <a:off x="5591944" y="4504120"/>
            <a:ext cx="4968552" cy="1301145"/>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ts val="2700"/>
              </a:lnSpc>
              <a:defRPr/>
            </a:pPr>
            <a:r>
              <a:rPr lang="en-CA" sz="2400" dirty="0"/>
              <a:t>User and developer support</a:t>
            </a:r>
          </a:p>
          <a:p>
            <a:pPr>
              <a:lnSpc>
                <a:spcPts val="2700"/>
              </a:lnSpc>
              <a:defRPr/>
            </a:pPr>
            <a:r>
              <a:rPr lang="en-CA" sz="2400" dirty="0"/>
              <a:t>Training courses, documentation, tutorials</a:t>
            </a:r>
          </a:p>
        </p:txBody>
      </p:sp>
      <p:sp>
        <p:nvSpPr>
          <p:cNvPr id="12" name="TextBox 11"/>
          <p:cNvSpPr txBox="1"/>
          <p:nvPr/>
        </p:nvSpPr>
        <p:spPr>
          <a:xfrm>
            <a:off x="1543050" y="5979438"/>
            <a:ext cx="9157418" cy="253916"/>
          </a:xfrm>
          <a:prstGeom prst="rect">
            <a:avLst/>
          </a:prstGeom>
          <a:noFill/>
        </p:spPr>
        <p:txBody>
          <a:bodyPr wrap="square" rtlCol="0">
            <a:spAutoFit/>
          </a:bodyPr>
          <a:lstStyle/>
          <a:p>
            <a:r>
              <a:rPr lang="en-US" sz="1050" dirty="0" err="1"/>
              <a:t>Fedorov</a:t>
            </a:r>
            <a:r>
              <a:rPr lang="en-US" sz="1050" dirty="0"/>
              <a:t>, </a:t>
            </a:r>
            <a:r>
              <a:rPr lang="en-US" sz="1050" i="1" dirty="0"/>
              <a:t>et al.</a:t>
            </a:r>
            <a:r>
              <a:rPr lang="en-US" sz="1050" dirty="0"/>
              <a:t> "3D Slicer as an image computing platform for the Quantitative Imaging Network." Magnetic resonance imaging 30.9 (2012): 1323-1341.</a:t>
            </a:r>
          </a:p>
        </p:txBody>
      </p:sp>
      <p:grpSp>
        <p:nvGrpSpPr>
          <p:cNvPr id="4" name="Group 3">
            <a:extLst>
              <a:ext uri="{FF2B5EF4-FFF2-40B4-BE49-F238E27FC236}">
                <a16:creationId xmlns:a16="http://schemas.microsoft.com/office/drawing/2014/main" id="{21A50DF5-0E40-4DB5-A13E-E976B399ECC1}"/>
              </a:ext>
            </a:extLst>
          </p:cNvPr>
          <p:cNvGrpSpPr/>
          <p:nvPr/>
        </p:nvGrpSpPr>
        <p:grpSpPr>
          <a:xfrm>
            <a:off x="838200" y="1197550"/>
            <a:ext cx="4078290" cy="4462899"/>
            <a:chOff x="1657670" y="1196752"/>
            <a:chExt cx="4078290" cy="4462899"/>
          </a:xfrm>
        </p:grpSpPr>
        <p:sp>
          <p:nvSpPr>
            <p:cNvPr id="9" name="Content Placeholder 2"/>
            <p:cNvSpPr txBox="1">
              <a:spLocks/>
            </p:cNvSpPr>
            <p:nvPr/>
          </p:nvSpPr>
          <p:spPr>
            <a:xfrm>
              <a:off x="1657670" y="1196752"/>
              <a:ext cx="4078290" cy="3124200"/>
            </a:xfrm>
            <a:prstGeom prst="rect">
              <a:avLst/>
            </a:prstGeom>
          </p:spPr>
          <p:txBody>
            <a:bodyPr>
              <a:noAutofit/>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0"/>
                </a:spcBef>
                <a:spcAft>
                  <a:spcPts val="0"/>
                </a:spcAft>
                <a:defRPr/>
              </a:pPr>
              <a:r>
                <a:rPr lang="en-CA" sz="2400" dirty="0"/>
                <a:t>Software application for medical image computing: data import/export, visualization, segmentation, registration, quantification, real-time guidance</a:t>
              </a:r>
            </a:p>
            <a:p>
              <a:pPr>
                <a:spcBef>
                  <a:spcPts val="0"/>
                </a:spcBef>
                <a:spcAft>
                  <a:spcPts val="0"/>
                </a:spcAft>
                <a:defRPr/>
              </a:pPr>
              <a:r>
                <a:rPr lang="en-CA" sz="2400" dirty="0"/>
                <a:t>Application framework: customizable, extensible custom modules</a:t>
              </a:r>
            </a:p>
            <a:p>
              <a:pPr>
                <a:spcBef>
                  <a:spcPts val="0"/>
                </a:spcBef>
                <a:spcAft>
                  <a:spcPts val="0"/>
                </a:spcAft>
                <a:defRPr/>
              </a:pPr>
              <a:r>
                <a:rPr lang="en-CA" sz="2400" dirty="0"/>
                <a:t>Completely free (BSD)</a:t>
              </a:r>
            </a:p>
            <a:p>
              <a:pPr>
                <a:spcBef>
                  <a:spcPts val="0"/>
                </a:spcBef>
                <a:spcAft>
                  <a:spcPts val="0"/>
                </a:spcAft>
                <a:defRPr/>
              </a:pPr>
              <a:r>
                <a:rPr lang="en-CA" sz="2400" dirty="0"/>
                <a:t>Multi-platform</a:t>
              </a:r>
            </a:p>
          </p:txBody>
        </p:sp>
        <p:pic>
          <p:nvPicPr>
            <p:cNvPr id="13" name="Picture 2" descr="Image result for windows"/>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3157" t="20241" r="23159" b="18406"/>
            <a:stretch/>
          </p:blipFill>
          <p:spPr bwMode="auto">
            <a:xfrm>
              <a:off x="2228079" y="5268625"/>
              <a:ext cx="391026" cy="391026"/>
            </a:xfrm>
            <a:prstGeom prst="rect">
              <a:avLst/>
            </a:prstGeom>
            <a:noFill/>
            <a:extLst>
              <a:ext uri="{909E8E84-426E-40dd-AFC4-6F175D3DCCD1}">
                <a14:hiddenFill xmlns="" xmlns:a14="http://schemas.microsoft.com/office/drawing/2010/main">
                  <a:solidFill>
                    <a:srgbClr val="FFFFFF"/>
                  </a:solidFill>
                </a14:hiddenFill>
              </a:ext>
            </a:extLst>
          </p:spPr>
        </p:pic>
        <p:pic>
          <p:nvPicPr>
            <p:cNvPr id="14" name="Picture 8" descr="http://berraf.info/assets/img/icons/linux.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9019" t="11228" r="21606" b="27102"/>
            <a:stretch/>
          </p:blipFill>
          <p:spPr bwMode="auto">
            <a:xfrm>
              <a:off x="3437394" y="5249575"/>
              <a:ext cx="381251" cy="395992"/>
            </a:xfrm>
            <a:prstGeom prst="rect">
              <a:avLst/>
            </a:prstGeom>
            <a:noFill/>
            <a:extLst>
              <a:ext uri="{909E8E84-426E-40dd-AFC4-6F175D3DCCD1}">
                <a14:hiddenFill xmlns="" xmlns:a14="http://schemas.microsoft.com/office/drawing/2010/main">
                  <a:solidFill>
                    <a:srgbClr val="FFFFFF"/>
                  </a:solidFill>
                </a14:hiddenFill>
              </a:ext>
            </a:extLst>
          </p:spPr>
        </p:pic>
        <p:pic>
          <p:nvPicPr>
            <p:cNvPr id="15" name="Picture 10" descr="http://www.qbittorrent.org/img/macoslogo.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819401" y="5215110"/>
              <a:ext cx="427323" cy="427323"/>
            </a:xfrm>
            <a:prstGeom prst="rect">
              <a:avLst/>
            </a:prstGeom>
            <a:noFill/>
            <a:extLst>
              <a:ext uri="{909E8E84-426E-40dd-AFC4-6F175D3DCCD1}">
                <a14:hiddenFill xmlns="" xmlns:a14="http://schemas.microsoft.com/office/drawing/2010/main">
                  <a:solidFill>
                    <a:srgbClr val="FFFFFF"/>
                  </a:solidFill>
                </a14:hiddenFill>
              </a:ext>
            </a:extLst>
          </p:spPr>
        </p:pic>
      </p:grpSp>
    </p:spTree>
    <p:extLst>
      <p:ext uri="{BB962C8B-B14F-4D97-AF65-F5344CB8AC3E}">
        <p14:creationId xmlns:p14="http://schemas.microsoft.com/office/powerpoint/2010/main" val="1802884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5" name="Picture 5">
            <a:extLst>
              <a:ext uri="{FF2B5EF4-FFF2-40B4-BE49-F238E27FC236}">
                <a16:creationId xmlns:a16="http://schemas.microsoft.com/office/drawing/2014/main" id="{9CAB8CCC-BBA2-4857-B4E7-3BE1604C31C4}"/>
              </a:ext>
            </a:extLst>
          </p:cNvPr>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a:xfrm>
            <a:off x="0" y="-2283895"/>
            <a:ext cx="12192000" cy="9141896"/>
          </a:xfrm>
        </p:spPr>
      </p:pic>
      <p:pic>
        <p:nvPicPr>
          <p:cNvPr id="8197" name="Picture 1">
            <a:extLst>
              <a:ext uri="{FF2B5EF4-FFF2-40B4-BE49-F238E27FC236}">
                <a16:creationId xmlns:a16="http://schemas.microsoft.com/office/drawing/2014/main" id="{7EC5FC43-6B96-4BF6-91ED-C7B6AFBB1D91}"/>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9145588" y="-5788025"/>
            <a:ext cx="4159250" cy="5545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itle 2">
            <a:extLst>
              <a:ext uri="{FF2B5EF4-FFF2-40B4-BE49-F238E27FC236}">
                <a16:creationId xmlns:a16="http://schemas.microsoft.com/office/drawing/2014/main" id="{5D120643-AC47-4290-BBDF-6FB071D85C39}"/>
              </a:ext>
            </a:extLst>
          </p:cNvPr>
          <p:cNvSpPr>
            <a:spLocks noGrp="1"/>
          </p:cNvSpPr>
          <p:nvPr>
            <p:ph type="title"/>
          </p:nvPr>
        </p:nvSpPr>
        <p:spPr/>
        <p:txBody>
          <a:bodyPr/>
          <a:lstStyle/>
          <a:p>
            <a:pPr algn="ctr"/>
            <a:r>
              <a:rPr lang="en-US" dirty="0"/>
              <a:t>A marsupial in Turkey</a:t>
            </a:r>
          </a:p>
        </p:txBody>
      </p:sp>
      <p:pic>
        <p:nvPicPr>
          <p:cNvPr id="8" name="Picture 7">
            <a:extLst>
              <a:ext uri="{FF2B5EF4-FFF2-40B4-BE49-F238E27FC236}">
                <a16:creationId xmlns:a16="http://schemas.microsoft.com/office/drawing/2014/main" id="{79573820-6BE5-4B0B-AEE4-E8EC06914EE5}"/>
              </a:ext>
            </a:extLst>
          </p:cNvPr>
          <p:cNvPicPr>
            <a:picLocks noChangeAspect="1"/>
          </p:cNvPicPr>
          <p:nvPr/>
        </p:nvPicPr>
        <p:blipFill>
          <a:blip r:embed="rId6"/>
          <a:stretch>
            <a:fillRect/>
          </a:stretch>
        </p:blipFill>
        <p:spPr>
          <a:xfrm>
            <a:off x="2425480" y="1837759"/>
            <a:ext cx="6650016" cy="3454175"/>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a:xfrm>
            <a:off x="1981200" y="122238"/>
            <a:ext cx="8229600" cy="868362"/>
          </a:xfrm>
        </p:spPr>
        <p:txBody>
          <a:bodyPr/>
          <a:lstStyle/>
          <a:p>
            <a:r>
              <a:rPr lang="en-US" dirty="0"/>
              <a:t>Large user community</a:t>
            </a:r>
          </a:p>
        </p:txBody>
      </p:sp>
      <p:sp>
        <p:nvSpPr>
          <p:cNvPr id="2" name="Content Placeholder 1"/>
          <p:cNvSpPr>
            <a:spLocks noGrp="1"/>
          </p:cNvSpPr>
          <p:nvPr>
            <p:ph idx="1"/>
          </p:nvPr>
        </p:nvSpPr>
        <p:spPr>
          <a:xfrm>
            <a:off x="2102976" y="1858962"/>
            <a:ext cx="6995120" cy="658502"/>
          </a:xfrm>
        </p:spPr>
        <p:txBody>
          <a:bodyPr>
            <a:normAutofit/>
          </a:bodyPr>
          <a:lstStyle/>
          <a:p>
            <a:pPr marL="0" indent="0" algn="ctr">
              <a:buNone/>
            </a:pPr>
            <a:r>
              <a:rPr lang="en-US" sz="2400" dirty="0"/>
              <a:t>330 000+ downloads over the past 5 years:</a:t>
            </a:r>
          </a:p>
          <a:p>
            <a:pPr marL="0" indent="0" algn="ctr">
              <a:buNone/>
            </a:pPr>
            <a:endParaRPr lang="en-US" sz="2400" dirty="0"/>
          </a:p>
        </p:txBody>
      </p:sp>
      <p:sp>
        <p:nvSpPr>
          <p:cNvPr id="18" name="Content Placeholder 2"/>
          <p:cNvSpPr txBox="1">
            <a:spLocks/>
          </p:cNvSpPr>
          <p:nvPr/>
        </p:nvSpPr>
        <p:spPr>
          <a:xfrm>
            <a:off x="1257135" y="990600"/>
            <a:ext cx="8686802" cy="3124200"/>
          </a:xfrm>
          <a:prstGeom prst="rect">
            <a:avLst/>
          </a:prstGeom>
        </p:spPr>
        <p:txBody>
          <a:bodyPr vert="horz" lIns="91440" tIns="45720" rIns="91440" bIns="45720" rtlCol="0">
            <a:noAutofit/>
          </a:bodyPr>
          <a:lstStyle>
            <a:lvl1pPr marL="342900" indent="-342900" algn="l" defTabSz="914400" rtl="0" eaLnBrk="1" latinLnBrk="0" hangingPunct="1">
              <a:spcBef>
                <a:spcPts val="1200"/>
              </a:spcBef>
              <a:spcAft>
                <a:spcPts val="1200"/>
              </a:spcAft>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ts val="1200"/>
              </a:spcBef>
              <a:spcAft>
                <a:spcPts val="1200"/>
              </a:spcAft>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ts val="1200"/>
              </a:spcBef>
              <a:spcAft>
                <a:spcPts val="1200"/>
              </a:spcAft>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ts val="1200"/>
              </a:spcBef>
              <a:spcAft>
                <a:spcPts val="1200"/>
              </a:spcAft>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ts val="1200"/>
              </a:spcBef>
              <a:spcAft>
                <a:spcPts val="1200"/>
              </a:spcAft>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spcBef>
                <a:spcPts val="0"/>
              </a:spcBef>
              <a:spcAft>
                <a:spcPts val="0"/>
              </a:spcAft>
              <a:buNone/>
              <a:defRPr/>
            </a:pPr>
            <a:r>
              <a:rPr lang="en-CA" sz="2400" dirty="0"/>
              <a:t>500 downloads per week in 2012</a:t>
            </a:r>
          </a:p>
          <a:p>
            <a:pPr marL="0" indent="0" algn="ctr">
              <a:spcBef>
                <a:spcPts val="0"/>
              </a:spcBef>
              <a:spcAft>
                <a:spcPts val="0"/>
              </a:spcAft>
              <a:buNone/>
              <a:defRPr/>
            </a:pPr>
            <a:r>
              <a:rPr lang="en-CA" sz="2400" dirty="0"/>
              <a:t>2800 downloads per week in 2018</a:t>
            </a:r>
          </a:p>
          <a:p>
            <a:pPr marL="0" indent="0" algn="ctr">
              <a:spcBef>
                <a:spcPts val="0"/>
              </a:spcBef>
              <a:spcAft>
                <a:spcPts val="0"/>
              </a:spcAft>
              <a:buNone/>
              <a:defRPr/>
            </a:pPr>
            <a:endParaRPr lang="en-CA" sz="2400" dirty="0"/>
          </a:p>
        </p:txBody>
      </p:sp>
      <p:sp>
        <p:nvSpPr>
          <p:cNvPr id="7" name="Slide Number Placeholder 1"/>
          <p:cNvSpPr>
            <a:spLocks noGrp="1"/>
          </p:cNvSpPr>
          <p:nvPr>
            <p:ph type="sldNum" sz="quarter" idx="10"/>
          </p:nvPr>
        </p:nvSpPr>
        <p:spPr>
          <a:xfrm>
            <a:off x="8686800" y="6356351"/>
            <a:ext cx="533400" cy="365125"/>
          </a:xfrm>
        </p:spPr>
        <p:txBody>
          <a:bodyPr/>
          <a:lstStyle/>
          <a:p>
            <a:pPr algn="ctr">
              <a:defRPr/>
            </a:pPr>
            <a:r>
              <a:rPr lang="en-US" dirty="0"/>
              <a:t>- </a:t>
            </a:r>
            <a:fld id="{B284B94C-1A64-4455-8651-01B0E2D0F80A}" type="slidenum">
              <a:rPr lang="en-US" smtClean="0"/>
              <a:t>20</a:t>
            </a:fld>
            <a:r>
              <a:rPr lang="en-US" dirty="0"/>
              <a:t> -</a:t>
            </a:r>
          </a:p>
        </p:txBody>
      </p:sp>
      <p:sp>
        <p:nvSpPr>
          <p:cNvPr id="8" name="Footer Placeholder 2"/>
          <p:cNvSpPr>
            <a:spLocks noGrp="1"/>
          </p:cNvSpPr>
          <p:nvPr>
            <p:ph type="ftr" sz="quarter" idx="11"/>
          </p:nvPr>
        </p:nvSpPr>
        <p:spPr>
          <a:xfrm>
            <a:off x="3429000" y="6356351"/>
            <a:ext cx="5257800" cy="365125"/>
          </a:xfrm>
        </p:spPr>
        <p:txBody>
          <a:bodyPr/>
          <a:lstStyle/>
          <a:p>
            <a:pPr>
              <a:defRPr/>
            </a:pPr>
            <a:r>
              <a:rPr lang="en-US" dirty="0"/>
              <a:t>Laboratory for Percutaneous Surgery – Copyright © Queen’s University, 2018</a:t>
            </a:r>
          </a:p>
        </p:txBody>
      </p:sp>
      <p:pic>
        <p:nvPicPr>
          <p:cNvPr id="4" name="Picture 3">
            <a:extLst>
              <a:ext uri="{FF2B5EF4-FFF2-40B4-BE49-F238E27FC236}">
                <a16:creationId xmlns:a16="http://schemas.microsoft.com/office/drawing/2014/main" id="{F187CAF1-E9FE-47B0-A983-74B3722CC517}"/>
              </a:ext>
            </a:extLst>
          </p:cNvPr>
          <p:cNvPicPr>
            <a:picLocks noChangeAspect="1"/>
          </p:cNvPicPr>
          <p:nvPr/>
        </p:nvPicPr>
        <p:blipFill>
          <a:blip r:embed="rId3"/>
          <a:stretch>
            <a:fillRect/>
          </a:stretch>
        </p:blipFill>
        <p:spPr>
          <a:xfrm>
            <a:off x="2056903" y="2350186"/>
            <a:ext cx="7292668" cy="3951653"/>
          </a:xfrm>
          <a:prstGeom prst="rect">
            <a:avLst/>
          </a:prstGeom>
        </p:spPr>
      </p:pic>
    </p:spTree>
    <p:extLst>
      <p:ext uri="{BB962C8B-B14F-4D97-AF65-F5344CB8AC3E}">
        <p14:creationId xmlns:p14="http://schemas.microsoft.com/office/powerpoint/2010/main" val="2120870318"/>
      </p:ext>
    </p:extLst>
  </p:cSld>
  <p:clrMapOvr>
    <a:masterClrMapping/>
  </p:clrMapOvr>
  <mc:AlternateContent xmlns:mc="http://schemas.openxmlformats.org/markup-compatibility/2006" xmlns:p14="http://schemas.microsoft.com/office/powerpoint/2010/main">
    <mc:Choice Requires="p14">
      <p:transition spd="slow" p14:dur="2000" advTm="189"/>
    </mc:Choice>
    <mc:Fallback xmlns="">
      <p:transition spd="slow" advTm="189"/>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0"/>
            <a:ext cx="8229600" cy="1143000"/>
          </a:xfrm>
        </p:spPr>
        <p:txBody>
          <a:bodyPr/>
          <a:lstStyle/>
          <a:p>
            <a:r>
              <a:rPr lang="en-CA" dirty="0"/>
              <a:t>Data import/export</a:t>
            </a:r>
          </a:p>
        </p:txBody>
      </p:sp>
      <p:sp>
        <p:nvSpPr>
          <p:cNvPr id="9" name="Content Placeholder 2"/>
          <p:cNvSpPr txBox="1">
            <a:spLocks/>
          </p:cNvSpPr>
          <p:nvPr/>
        </p:nvSpPr>
        <p:spPr bwMode="auto">
          <a:xfrm>
            <a:off x="1287729" y="1075508"/>
            <a:ext cx="4402832" cy="511256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indent="-342900" eaLnBrk="0" hangingPunct="0">
              <a:spcBef>
                <a:spcPct val="20000"/>
              </a:spcBef>
              <a:buFont typeface="Arial" charset="0"/>
              <a:buChar char="•"/>
            </a:pPr>
            <a:r>
              <a:rPr lang="en-CA" sz="2400" dirty="0"/>
              <a:t>DICOM: 2D/3D/4D volumes, structure sets, dose volumes, etc. (extensible without</a:t>
            </a:r>
            <a:br>
              <a:rPr lang="en-CA" sz="2400" dirty="0"/>
            </a:br>
            <a:r>
              <a:rPr lang="en-CA" sz="2400" dirty="0"/>
              <a:t>Slicer core changes)</a:t>
            </a:r>
          </a:p>
          <a:p>
            <a:pPr marL="342900" indent="-342900" eaLnBrk="0" hangingPunct="0">
              <a:spcBef>
                <a:spcPct val="20000"/>
              </a:spcBef>
              <a:buFont typeface="Arial" charset="0"/>
              <a:buChar char="•"/>
            </a:pPr>
            <a:r>
              <a:rPr lang="en-CA" sz="2400" dirty="0"/>
              <a:t>Research data formats</a:t>
            </a:r>
            <a:br>
              <a:rPr lang="en-CA" sz="2400" dirty="0"/>
            </a:br>
            <a:r>
              <a:rPr lang="en-CA" sz="2400" dirty="0"/>
              <a:t>for volumes, meshes, transforms (NRRD, MetaIO, VTK, HDF, etc.)</a:t>
            </a:r>
          </a:p>
          <a:p>
            <a:pPr marL="342900" indent="-342900" eaLnBrk="0" hangingPunct="0">
              <a:spcBef>
                <a:spcPct val="20000"/>
              </a:spcBef>
              <a:buFont typeface="Arial" charset="0"/>
              <a:buChar char="•"/>
            </a:pPr>
            <a:r>
              <a:rPr lang="en-CA" sz="2400" dirty="0"/>
              <a:t>Common non-medical data formats (JPEG, TIFF, etc.)</a:t>
            </a:r>
          </a:p>
          <a:p>
            <a:pPr marL="342900" indent="-342900" eaLnBrk="0" hangingPunct="0">
              <a:spcBef>
                <a:spcPct val="20000"/>
              </a:spcBef>
              <a:buFont typeface="Arial" charset="0"/>
              <a:buChar char="•"/>
            </a:pPr>
            <a:r>
              <a:rPr lang="en-CA" sz="2400" dirty="0"/>
              <a:t>Save and complete restore of application state</a:t>
            </a:r>
          </a:p>
        </p:txBody>
      </p:sp>
      <p:sp>
        <p:nvSpPr>
          <p:cNvPr id="6" name="Slide Number Placeholder 1"/>
          <p:cNvSpPr>
            <a:spLocks noGrp="1"/>
          </p:cNvSpPr>
          <p:nvPr>
            <p:ph type="sldNum" sz="quarter" idx="10"/>
          </p:nvPr>
        </p:nvSpPr>
        <p:spPr>
          <a:xfrm>
            <a:off x="8686800" y="6356351"/>
            <a:ext cx="533400" cy="365125"/>
          </a:xfrm>
        </p:spPr>
        <p:txBody>
          <a:bodyPr/>
          <a:lstStyle/>
          <a:p>
            <a:pPr algn="ctr">
              <a:defRPr/>
            </a:pPr>
            <a:r>
              <a:rPr lang="en-US" dirty="0"/>
              <a:t>- </a:t>
            </a:r>
            <a:fld id="{C6CB9D21-BC70-44E2-A990-019F100EDB59}" type="slidenum">
              <a:rPr lang="en-US" smtClean="0"/>
              <a:t>21</a:t>
            </a:fld>
            <a:r>
              <a:rPr lang="en-US" dirty="0"/>
              <a:t> -</a:t>
            </a:r>
          </a:p>
        </p:txBody>
      </p:sp>
      <p:sp>
        <p:nvSpPr>
          <p:cNvPr id="7" name="Footer Placeholder 2"/>
          <p:cNvSpPr>
            <a:spLocks noGrp="1"/>
          </p:cNvSpPr>
          <p:nvPr>
            <p:ph type="ftr" sz="quarter" idx="11"/>
          </p:nvPr>
        </p:nvSpPr>
        <p:spPr>
          <a:xfrm>
            <a:off x="3429000" y="6356351"/>
            <a:ext cx="5257800" cy="365125"/>
          </a:xfrm>
        </p:spPr>
        <p:txBody>
          <a:bodyPr/>
          <a:lstStyle/>
          <a:p>
            <a:pPr>
              <a:defRPr/>
            </a:pPr>
            <a:r>
              <a:rPr lang="en-US" dirty="0"/>
              <a:t>Laboratory for Percutaneous Surgery – Copyright © Queen’s University, 2018</a:t>
            </a:r>
          </a:p>
        </p:txBody>
      </p:sp>
      <p:pic>
        <p:nvPicPr>
          <p:cNvPr id="5" name="Picture 4"/>
          <p:cNvPicPr>
            <a:picLocks noChangeAspect="1"/>
          </p:cNvPicPr>
          <p:nvPr/>
        </p:nvPicPr>
        <p:blipFill>
          <a:blip r:embed="rId3"/>
          <a:stretch>
            <a:fillRect/>
          </a:stretch>
        </p:blipFill>
        <p:spPr>
          <a:xfrm>
            <a:off x="5962585" y="1053790"/>
            <a:ext cx="3976190" cy="4953000"/>
          </a:xfrm>
          <a:prstGeom prst="rect">
            <a:avLst/>
          </a:prstGeom>
        </p:spPr>
      </p:pic>
    </p:spTree>
    <p:extLst>
      <p:ext uri="{BB962C8B-B14F-4D97-AF65-F5344CB8AC3E}">
        <p14:creationId xmlns:p14="http://schemas.microsoft.com/office/powerpoint/2010/main" val="5192958"/>
      </p:ext>
    </p:extLst>
  </p:cSld>
  <p:clrMapOvr>
    <a:masterClrMapping/>
  </p:clrMapOvr>
  <mc:AlternateContent xmlns:mc="http://schemas.openxmlformats.org/markup-compatibility/2006" xmlns:p14="http://schemas.microsoft.com/office/powerpoint/2010/main">
    <mc:Choice Requires="p14">
      <p:transition spd="slow" p14:dur="2000" advTm="105"/>
    </mc:Choice>
    <mc:Fallback xmlns="">
      <p:transition spd="slow" advTm="105"/>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0"/>
            <a:ext cx="8229600" cy="1143000"/>
          </a:xfrm>
        </p:spPr>
        <p:txBody>
          <a:bodyPr/>
          <a:lstStyle/>
          <a:p>
            <a:pPr algn="l"/>
            <a:r>
              <a:rPr lang="en-CA" dirty="0"/>
              <a:t>Visualization</a:t>
            </a:r>
          </a:p>
        </p:txBody>
      </p:sp>
      <p:sp>
        <p:nvSpPr>
          <p:cNvPr id="9" name="Content Placeholder 2"/>
          <p:cNvSpPr txBox="1">
            <a:spLocks/>
          </p:cNvSpPr>
          <p:nvPr/>
        </p:nvSpPr>
        <p:spPr bwMode="auto">
          <a:xfrm>
            <a:off x="1349098" y="1003642"/>
            <a:ext cx="3648968" cy="42211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457200" indent="-457200" eaLnBrk="0" hangingPunct="0">
              <a:spcBef>
                <a:spcPct val="20000"/>
              </a:spcBef>
              <a:buFont typeface="+mj-lt"/>
              <a:buAutoNum type="arabicPeriod"/>
            </a:pPr>
            <a:r>
              <a:rPr lang="en-CA" sz="2400" dirty="0"/>
              <a:t>2D (slice) and 3D views, chart views</a:t>
            </a:r>
          </a:p>
          <a:p>
            <a:pPr marL="457200" indent="-457200" eaLnBrk="0" hangingPunct="0">
              <a:spcBef>
                <a:spcPct val="20000"/>
              </a:spcBef>
              <a:buFont typeface="+mj-lt"/>
              <a:buAutoNum type="arabicPeriod"/>
            </a:pPr>
            <a:r>
              <a:rPr lang="en-CA" sz="2400" dirty="0"/>
              <a:t>Configurable layout</a:t>
            </a:r>
          </a:p>
          <a:p>
            <a:pPr marL="457200" indent="-457200" eaLnBrk="0" hangingPunct="0">
              <a:spcBef>
                <a:spcPct val="20000"/>
              </a:spcBef>
              <a:buFont typeface="+mj-lt"/>
              <a:buAutoNum type="arabicPeriod"/>
            </a:pPr>
            <a:r>
              <a:rPr lang="en-CA" sz="2400" dirty="0"/>
              <a:t>Multi-modality image fusion (foreground, background, label map)</a:t>
            </a:r>
          </a:p>
          <a:p>
            <a:pPr marL="457200" indent="-457200" eaLnBrk="0" hangingPunct="0">
              <a:spcBef>
                <a:spcPct val="20000"/>
              </a:spcBef>
              <a:buFont typeface="+mj-lt"/>
              <a:buAutoNum type="arabicPeriod"/>
            </a:pPr>
            <a:r>
              <a:rPr lang="en-CA" sz="2400" dirty="0"/>
              <a:t>Transforms, vector and tensor field visualization</a:t>
            </a:r>
          </a:p>
          <a:p>
            <a:pPr marL="457200" indent="-457200" eaLnBrk="0" hangingPunct="0">
              <a:spcBef>
                <a:spcPct val="20000"/>
              </a:spcBef>
              <a:buFont typeface="+mj-lt"/>
              <a:buAutoNum type="arabicPeriod"/>
            </a:pPr>
            <a:r>
              <a:rPr lang="en-CA" sz="2400" dirty="0"/>
              <a:t>Surface and volume rendering</a:t>
            </a:r>
          </a:p>
          <a:p>
            <a:pPr marL="457200" indent="-457200" eaLnBrk="0" hangingPunct="0">
              <a:spcBef>
                <a:spcPct val="20000"/>
              </a:spcBef>
              <a:buFont typeface="+mj-lt"/>
              <a:buAutoNum type="arabicPeriod"/>
            </a:pPr>
            <a:r>
              <a:rPr lang="en-CA" sz="2400" dirty="0"/>
              <a:t>Time sequence data</a:t>
            </a:r>
          </a:p>
        </p:txBody>
      </p:sp>
      <p:pic>
        <p:nvPicPr>
          <p:cNvPr id="12" name="Picture 4"/>
          <p:cNvPicPr>
            <a:picLocks noChangeAspect="1" noChangeArrowheads="1"/>
          </p:cNvPicPr>
          <p:nvPr/>
        </p:nvPicPr>
        <p:blipFill rotWithShape="1">
          <a:blip r:embed="rId5" cstate="print"/>
          <a:srcRect l="44916" t="11957" b="4417"/>
          <a:stretch/>
        </p:blipFill>
        <p:spPr bwMode="auto">
          <a:xfrm>
            <a:off x="7267805" y="895575"/>
            <a:ext cx="2664297" cy="2873278"/>
          </a:xfrm>
          <a:prstGeom prst="rect">
            <a:avLst/>
          </a:prstGeom>
          <a:noFill/>
          <a:ln w="9525">
            <a:noFill/>
            <a:miter lim="800000"/>
            <a:headEnd/>
            <a:tailEnd/>
          </a:ln>
        </p:spPr>
      </p:pic>
      <p:pic>
        <p:nvPicPr>
          <p:cNvPr id="13" name="Picture 2" descr="http://wiki.slicer.org/slicerWiki/images/9/9f/Grid3dVolume.png"/>
          <p:cNvPicPr>
            <a:picLocks noChangeAspect="1" noChangeArrowheads="1"/>
          </p:cNvPicPr>
          <p:nvPr/>
        </p:nvPicPr>
        <p:blipFill rotWithShape="1">
          <a:blip r:embed="rId6">
            <a:extLst>
              <a:ext uri="{28A0092B-C50C-407E-A947-70E740481C1C}">
                <a14:useLocalDpi xmlns:a14="http://schemas.microsoft.com/office/drawing/2010/main" val="0"/>
              </a:ext>
            </a:extLst>
          </a:blip>
          <a:srcRect t="10924"/>
          <a:stretch/>
        </p:blipFill>
        <p:spPr bwMode="auto">
          <a:xfrm>
            <a:off x="5320404" y="2961476"/>
            <a:ext cx="1511647" cy="1595112"/>
          </a:xfrm>
          <a:prstGeom prst="rect">
            <a:avLst/>
          </a:prstGeom>
          <a:noFill/>
          <a:extLst>
            <a:ext uri="{909E8E84-426E-40dd-AFC4-6F175D3DCCD1}">
              <a14:hiddenFill xmlns="" xmlns:a14="http://schemas.microsoft.com/office/drawing/2010/main">
                <a:solidFill>
                  <a:srgbClr val="FFFFFF"/>
                </a:solidFill>
              </a14:hiddenFill>
            </a:ext>
          </a:extLst>
        </p:spPr>
      </p:pic>
      <p:sp>
        <p:nvSpPr>
          <p:cNvPr id="16" name="object 5"/>
          <p:cNvSpPr/>
          <p:nvPr/>
        </p:nvSpPr>
        <p:spPr>
          <a:xfrm>
            <a:off x="7267806" y="3828379"/>
            <a:ext cx="2664297" cy="2246426"/>
          </a:xfrm>
          <a:prstGeom prst="rect">
            <a:avLst/>
          </a:prstGeom>
          <a:blipFill>
            <a:blip r:embed="rId7" cstate="print"/>
            <a:srcRect/>
            <a:stretch>
              <a:fillRect l="-19298" r="-21615"/>
            </a:stretch>
          </a:blipFill>
        </p:spPr>
        <p:txBody>
          <a:bodyPr wrap="square" lIns="0" tIns="0" rIns="0" bIns="0" rtlCol="0"/>
          <a:lstStyle/>
          <a:p>
            <a:endParaRPr/>
          </a:p>
        </p:txBody>
      </p:sp>
      <p:pic>
        <p:nvPicPr>
          <p:cNvPr id="11" name="Picture 2" descr="C:\Users\APA\Dropbox\Publications\2012_Ungi_OrthopedicSpineNavigation\ScrewPlanningFourUp.png"/>
          <p:cNvPicPr>
            <a:picLocks noChangeAspect="1" noChangeArrowheads="1"/>
          </p:cNvPicPr>
          <p:nvPr/>
        </p:nvPicPr>
        <p:blipFill rotWithShape="1">
          <a:blip r:embed="rId8">
            <a:extLst>
              <a:ext uri="{28A0092B-C50C-407E-A947-70E740481C1C}">
                <a14:useLocalDpi xmlns:a14="http://schemas.microsoft.com/office/drawing/2010/main" val="0"/>
              </a:ext>
            </a:extLst>
          </a:blip>
          <a:srcRect l="58749" t="2620" r="1267" b="51474"/>
          <a:stretch/>
        </p:blipFill>
        <p:spPr bwMode="auto">
          <a:xfrm>
            <a:off x="4930057" y="943163"/>
            <a:ext cx="2275243" cy="1884043"/>
          </a:xfrm>
          <a:prstGeom prst="rect">
            <a:avLst/>
          </a:prstGeom>
          <a:noFill/>
          <a:extLst>
            <a:ext uri="{909E8E84-426E-40dd-AFC4-6F175D3DCCD1}">
              <a14:hiddenFill xmlns="" xmlns:a14="http://schemas.microsoft.com/office/drawing/2010/main">
                <a:solidFill>
                  <a:srgbClr val="FFFFFF"/>
                </a:solidFill>
              </a14:hiddenFill>
            </a:ext>
          </a:extLst>
        </p:spPr>
      </p:pic>
      <p:pic>
        <p:nvPicPr>
          <p:cNvPr id="3" name="4dcardiac">
            <a:hlinkClick r:id="" action="ppaction://media"/>
          </p:cNvPr>
          <p:cNvPicPr>
            <a:picLocks noChangeAspect="1"/>
          </p:cNvPicPr>
          <p:nvPr>
            <a:videoFile r:link="rId1"/>
            <p:extLst>
              <p:ext uri="{DAA4B4D4-6D71-4841-9C94-3DE7FCFB9230}">
                <p14:media xmlns:p14="http://schemas.microsoft.com/office/powerpoint/2010/main" r:embed="rId2">
                  <p14:trim end="566.7551"/>
                </p14:media>
              </p:ext>
            </p:extLst>
          </p:nvPr>
        </p:nvPicPr>
        <p:blipFill>
          <a:blip r:embed="rId9"/>
          <a:stretch>
            <a:fillRect/>
          </a:stretch>
        </p:blipFill>
        <p:spPr>
          <a:xfrm>
            <a:off x="4998067" y="4668490"/>
            <a:ext cx="2048739" cy="1577529"/>
          </a:xfrm>
          <a:prstGeom prst="rect">
            <a:avLst/>
          </a:prstGeom>
        </p:spPr>
      </p:pic>
      <p:sp>
        <p:nvSpPr>
          <p:cNvPr id="14" name="Rectangle 13"/>
          <p:cNvSpPr/>
          <p:nvPr/>
        </p:nvSpPr>
        <p:spPr>
          <a:xfrm>
            <a:off x="9578698" y="3891706"/>
            <a:ext cx="288032" cy="28803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5</a:t>
            </a:r>
          </a:p>
        </p:txBody>
      </p:sp>
      <p:sp>
        <p:nvSpPr>
          <p:cNvPr id="15" name="Rectangle 14"/>
          <p:cNvSpPr/>
          <p:nvPr/>
        </p:nvSpPr>
        <p:spPr>
          <a:xfrm>
            <a:off x="6434530" y="3019865"/>
            <a:ext cx="288032" cy="28803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4</a:t>
            </a:r>
          </a:p>
        </p:txBody>
      </p:sp>
      <p:sp>
        <p:nvSpPr>
          <p:cNvPr id="18" name="Rectangle 17"/>
          <p:cNvSpPr/>
          <p:nvPr/>
        </p:nvSpPr>
        <p:spPr>
          <a:xfrm>
            <a:off x="6605061" y="1101465"/>
            <a:ext cx="288032" cy="28803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19" name="Rectangle 18"/>
          <p:cNvSpPr/>
          <p:nvPr/>
        </p:nvSpPr>
        <p:spPr>
          <a:xfrm>
            <a:off x="9280323" y="1009415"/>
            <a:ext cx="533371" cy="28803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2, 3</a:t>
            </a:r>
          </a:p>
        </p:txBody>
      </p:sp>
      <p:sp>
        <p:nvSpPr>
          <p:cNvPr id="17" name="Rectangle 16"/>
          <p:cNvSpPr/>
          <p:nvPr/>
        </p:nvSpPr>
        <p:spPr>
          <a:xfrm>
            <a:off x="6688034" y="4748885"/>
            <a:ext cx="288032" cy="28803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6</a:t>
            </a:r>
          </a:p>
        </p:txBody>
      </p:sp>
      <p:sp>
        <p:nvSpPr>
          <p:cNvPr id="20" name="Slide Number Placeholder 1"/>
          <p:cNvSpPr>
            <a:spLocks noGrp="1"/>
          </p:cNvSpPr>
          <p:nvPr>
            <p:ph type="sldNum" sz="quarter" idx="10"/>
          </p:nvPr>
        </p:nvSpPr>
        <p:spPr>
          <a:xfrm>
            <a:off x="8686800" y="6356351"/>
            <a:ext cx="533400" cy="365125"/>
          </a:xfrm>
        </p:spPr>
        <p:txBody>
          <a:bodyPr/>
          <a:lstStyle/>
          <a:p>
            <a:pPr algn="ctr">
              <a:defRPr/>
            </a:pPr>
            <a:r>
              <a:rPr lang="en-US" dirty="0"/>
              <a:t>- </a:t>
            </a:r>
            <a:fld id="{21BAE0C6-9F88-4288-8940-E506FF050A91}" type="slidenum">
              <a:rPr lang="en-US" smtClean="0"/>
              <a:t>22</a:t>
            </a:fld>
            <a:r>
              <a:rPr lang="en-US" dirty="0"/>
              <a:t> -</a:t>
            </a:r>
          </a:p>
        </p:txBody>
      </p:sp>
      <p:sp>
        <p:nvSpPr>
          <p:cNvPr id="21" name="Footer Placeholder 2"/>
          <p:cNvSpPr>
            <a:spLocks noGrp="1"/>
          </p:cNvSpPr>
          <p:nvPr>
            <p:ph type="ftr" sz="quarter" idx="11"/>
          </p:nvPr>
        </p:nvSpPr>
        <p:spPr>
          <a:xfrm>
            <a:off x="3429000" y="6356351"/>
            <a:ext cx="5257800" cy="365125"/>
          </a:xfrm>
        </p:spPr>
        <p:txBody>
          <a:bodyPr/>
          <a:lstStyle/>
          <a:p>
            <a:pPr>
              <a:defRPr/>
            </a:pPr>
            <a:r>
              <a:rPr lang="en-US" dirty="0"/>
              <a:t>Laboratory for Percutaneous Surgery – Copyright © Queen’s University, 2018</a:t>
            </a:r>
          </a:p>
        </p:txBody>
      </p:sp>
    </p:spTree>
    <p:extLst>
      <p:ext uri="{BB962C8B-B14F-4D97-AF65-F5344CB8AC3E}">
        <p14:creationId xmlns:p14="http://schemas.microsoft.com/office/powerpoint/2010/main" val="3002275429"/>
      </p:ext>
    </p:extLst>
  </p:cSld>
  <p:clrMapOvr>
    <a:masterClrMapping/>
  </p:clrMapOvr>
  <mc:AlternateContent xmlns:mc="http://schemas.openxmlformats.org/markup-compatibility/2006" xmlns:p14="http://schemas.microsoft.com/office/powerpoint/2010/main">
    <mc:Choice Requires="p14">
      <p:transition spd="slow" p14:dur="2000" advTm="130"/>
    </mc:Choice>
    <mc:Fallback xmlns="">
      <p:transition spd="slow" advTm="13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94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extLst>
    <p:ext uri="{E180D4A7-C9FB-4DFB-919C-405C955672EB}">
      <p14:showEvtLst xmlns:p14="http://schemas.microsoft.com/office/powerpoint/2010/main">
        <p14:playEvt time="74" objId="3"/>
        <p14:stopEvt time="130" objId="3"/>
      </p14:showEvtLst>
    </p:ext>
  </p:extLs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0"/>
            <a:ext cx="8229600" cy="1143000"/>
          </a:xfrm>
        </p:spPr>
        <p:txBody>
          <a:bodyPr/>
          <a:lstStyle/>
          <a:p>
            <a:r>
              <a:rPr lang="en-CA" dirty="0"/>
              <a:t>Registration</a:t>
            </a:r>
          </a:p>
        </p:txBody>
      </p:sp>
      <p:sp>
        <p:nvSpPr>
          <p:cNvPr id="9" name="Content Placeholder 2"/>
          <p:cNvSpPr txBox="1">
            <a:spLocks/>
          </p:cNvSpPr>
          <p:nvPr/>
        </p:nvSpPr>
        <p:spPr bwMode="auto">
          <a:xfrm>
            <a:off x="1723232" y="1143000"/>
            <a:ext cx="7467600" cy="42211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indent="-342900" eaLnBrk="0" hangingPunct="0">
              <a:spcBef>
                <a:spcPct val="20000"/>
              </a:spcBef>
              <a:buFont typeface="Arial" charset="0"/>
              <a:buChar char="•"/>
            </a:pPr>
            <a:r>
              <a:rPr lang="en-CA" sz="2400" dirty="0"/>
              <a:t>Manual: translation, rotation in 3D</a:t>
            </a:r>
          </a:p>
          <a:p>
            <a:pPr marL="342900" indent="-342900" eaLnBrk="0" hangingPunct="0">
              <a:spcBef>
                <a:spcPct val="20000"/>
              </a:spcBef>
              <a:buFont typeface="Arial" charset="0"/>
              <a:buChar char="•"/>
            </a:pPr>
            <a:r>
              <a:rPr lang="en-CA" sz="2400" dirty="0"/>
              <a:t>Automatic: rigid, deformable, with various similarity metrics, initialization methods, optimizers, masking, etc.</a:t>
            </a:r>
          </a:p>
          <a:p>
            <a:pPr marL="342900" indent="-342900" eaLnBrk="0" hangingPunct="0">
              <a:spcBef>
                <a:spcPct val="20000"/>
              </a:spcBef>
              <a:buFont typeface="Arial" charset="0"/>
              <a:buChar char="•"/>
            </a:pPr>
            <a:r>
              <a:rPr lang="en-CA" sz="2400" dirty="0"/>
              <a:t>Extensions: structure-based registration, </a:t>
            </a:r>
            <a:r>
              <a:rPr lang="en-CA" sz="2400" dirty="0" err="1"/>
              <a:t>Elastix</a:t>
            </a:r>
            <a:r>
              <a:rPr lang="en-CA" sz="2400" dirty="0"/>
              <a:t>, etc.</a:t>
            </a:r>
          </a:p>
        </p:txBody>
      </p:sp>
      <p:pic>
        <p:nvPicPr>
          <p:cNvPr id="8194" name="Picture 2" descr="C:\Users\andras\Downloads\110px-Prostate_unreg.gif"/>
          <p:cNvPicPr>
            <a:picLocks noChangeAspect="1" noChangeArrowheads="1" noCrop="1"/>
          </p:cNvPicPr>
          <p:nvPr/>
        </p:nvPicPr>
        <p:blipFill>
          <a:blip r:embed="rId3" cstate="print"/>
          <a:srcRect/>
          <a:stretch>
            <a:fillRect/>
          </a:stretch>
        </p:blipFill>
        <p:spPr bwMode="auto">
          <a:xfrm>
            <a:off x="5788820" y="3429000"/>
            <a:ext cx="2182812" cy="2381249"/>
          </a:xfrm>
          <a:prstGeom prst="rect">
            <a:avLst/>
          </a:prstGeom>
          <a:noFill/>
        </p:spPr>
      </p:pic>
      <p:pic>
        <p:nvPicPr>
          <p:cNvPr id="8195" name="Picture 3" descr="C:\Users\andras\Downloads\109px-Prostate_regacs.gif"/>
          <p:cNvPicPr>
            <a:picLocks noChangeAspect="1" noChangeArrowheads="1" noCrop="1"/>
          </p:cNvPicPr>
          <p:nvPr/>
        </p:nvPicPr>
        <p:blipFill>
          <a:blip r:embed="rId4" cstate="print"/>
          <a:srcRect/>
          <a:stretch>
            <a:fillRect/>
          </a:stretch>
        </p:blipFill>
        <p:spPr bwMode="auto">
          <a:xfrm>
            <a:off x="8047832" y="3429000"/>
            <a:ext cx="2162968" cy="2381249"/>
          </a:xfrm>
          <a:prstGeom prst="rect">
            <a:avLst/>
          </a:prstGeom>
          <a:noFill/>
        </p:spPr>
      </p:pic>
      <p:cxnSp>
        <p:nvCxnSpPr>
          <p:cNvPr id="12" name="Straight Arrow Connector 11"/>
          <p:cNvCxnSpPr/>
          <p:nvPr/>
        </p:nvCxnSpPr>
        <p:spPr>
          <a:xfrm flipH="1" flipV="1">
            <a:off x="6155306" y="4862285"/>
            <a:ext cx="304800" cy="1371600"/>
          </a:xfrm>
          <a:prstGeom prst="straightConnector1">
            <a:avLst/>
          </a:prstGeom>
          <a:ln w="28575">
            <a:solidFill>
              <a:srgbClr val="FFC000"/>
            </a:solidFill>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H="1" flipV="1">
            <a:off x="8399804" y="4847771"/>
            <a:ext cx="304800" cy="1371600"/>
          </a:xfrm>
          <a:prstGeom prst="straightConnector1">
            <a:avLst/>
          </a:prstGeom>
          <a:ln w="28575">
            <a:solidFill>
              <a:srgbClr val="FFC000"/>
            </a:solidFill>
            <a:tailEnd type="arrow"/>
          </a:ln>
        </p:spPr>
        <p:style>
          <a:lnRef idx="1">
            <a:schemeClr val="accent1"/>
          </a:lnRef>
          <a:fillRef idx="0">
            <a:schemeClr val="accent1"/>
          </a:fillRef>
          <a:effectRef idx="0">
            <a:schemeClr val="accent1"/>
          </a:effectRef>
          <a:fontRef idx="minor">
            <a:schemeClr val="tx1"/>
          </a:fontRef>
        </p:style>
      </p:cxnSp>
      <p:sp>
        <p:nvSpPr>
          <p:cNvPr id="10" name="Slide Number Placeholder 1"/>
          <p:cNvSpPr>
            <a:spLocks noGrp="1"/>
          </p:cNvSpPr>
          <p:nvPr>
            <p:ph type="sldNum" sz="quarter" idx="10"/>
          </p:nvPr>
        </p:nvSpPr>
        <p:spPr>
          <a:xfrm>
            <a:off x="8686800" y="6356351"/>
            <a:ext cx="533400" cy="365125"/>
          </a:xfrm>
        </p:spPr>
        <p:txBody>
          <a:bodyPr/>
          <a:lstStyle/>
          <a:p>
            <a:pPr algn="ctr">
              <a:defRPr/>
            </a:pPr>
            <a:r>
              <a:rPr lang="en-US" dirty="0"/>
              <a:t>- </a:t>
            </a:r>
            <a:fld id="{012F938A-6044-4567-A326-94C2DD1E79C2}" type="slidenum">
              <a:rPr lang="en-US" smtClean="0"/>
              <a:t>23</a:t>
            </a:fld>
            <a:r>
              <a:rPr lang="en-US" dirty="0"/>
              <a:t> -</a:t>
            </a:r>
          </a:p>
        </p:txBody>
      </p:sp>
      <p:sp>
        <p:nvSpPr>
          <p:cNvPr id="11" name="Footer Placeholder 2"/>
          <p:cNvSpPr>
            <a:spLocks noGrp="1"/>
          </p:cNvSpPr>
          <p:nvPr>
            <p:ph type="ftr" sz="quarter" idx="11"/>
          </p:nvPr>
        </p:nvSpPr>
        <p:spPr>
          <a:xfrm>
            <a:off x="3429000" y="6356351"/>
            <a:ext cx="5257800" cy="365125"/>
          </a:xfrm>
        </p:spPr>
        <p:txBody>
          <a:bodyPr/>
          <a:lstStyle/>
          <a:p>
            <a:pPr>
              <a:defRPr/>
            </a:pPr>
            <a:r>
              <a:rPr lang="en-US" dirty="0"/>
              <a:t>Laboratory for Percutaneous Surgery – Copyright © Queen’s University, 2018</a:t>
            </a:r>
          </a:p>
        </p:txBody>
      </p:sp>
      <p:pic>
        <p:nvPicPr>
          <p:cNvPr id="4" name="Picture 3"/>
          <p:cNvPicPr>
            <a:picLocks noChangeAspect="1"/>
          </p:cNvPicPr>
          <p:nvPr/>
        </p:nvPicPr>
        <p:blipFill>
          <a:blip r:embed="rId5"/>
          <a:stretch>
            <a:fillRect/>
          </a:stretch>
        </p:blipFill>
        <p:spPr>
          <a:xfrm>
            <a:off x="1519566" y="3229520"/>
            <a:ext cx="4181692" cy="2897499"/>
          </a:xfrm>
          <a:prstGeom prst="rect">
            <a:avLst/>
          </a:prstGeom>
        </p:spPr>
      </p:pic>
    </p:spTree>
    <p:extLst>
      <p:ext uri="{BB962C8B-B14F-4D97-AF65-F5344CB8AC3E}">
        <p14:creationId xmlns:p14="http://schemas.microsoft.com/office/powerpoint/2010/main" val="3314706942"/>
      </p:ext>
    </p:extLst>
  </p:cSld>
  <p:clrMapOvr>
    <a:masterClrMapping/>
  </p:clrMapOvr>
  <mc:AlternateContent xmlns:mc="http://schemas.openxmlformats.org/markup-compatibility/2006" xmlns:p14="http://schemas.microsoft.com/office/powerpoint/2010/main">
    <mc:Choice Requires="p14">
      <p:transition spd="slow" p14:dur="2000" advTm="154"/>
    </mc:Choice>
    <mc:Fallback xmlns="">
      <p:transition spd="slow" advTm="154"/>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0"/>
            <a:ext cx="8229600" cy="1143000"/>
          </a:xfrm>
        </p:spPr>
        <p:txBody>
          <a:bodyPr/>
          <a:lstStyle/>
          <a:p>
            <a:r>
              <a:rPr lang="en-CA" dirty="0"/>
              <a:t>Segmentation</a:t>
            </a:r>
          </a:p>
        </p:txBody>
      </p:sp>
      <p:sp>
        <p:nvSpPr>
          <p:cNvPr id="9" name="Content Placeholder 2"/>
          <p:cNvSpPr txBox="1">
            <a:spLocks/>
          </p:cNvSpPr>
          <p:nvPr/>
        </p:nvSpPr>
        <p:spPr bwMode="auto">
          <a:xfrm>
            <a:off x="1981200" y="1036638"/>
            <a:ext cx="8229600" cy="144030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indent="-342900" eaLnBrk="0" hangingPunct="0">
              <a:spcBef>
                <a:spcPct val="20000"/>
              </a:spcBef>
              <a:buFont typeface="Arial" charset="0"/>
              <a:buChar char="•"/>
            </a:pPr>
            <a:r>
              <a:rPr lang="en-CA" sz="2400" dirty="0"/>
              <a:t>Manual (paint, draw, scissor, threshold, etc.)</a:t>
            </a:r>
          </a:p>
          <a:p>
            <a:pPr marL="342900" indent="-342900" eaLnBrk="0" hangingPunct="0">
              <a:spcBef>
                <a:spcPct val="20000"/>
              </a:spcBef>
              <a:buFont typeface="Arial" charset="0"/>
              <a:buChar char="•"/>
            </a:pPr>
            <a:r>
              <a:rPr lang="en-CA" sz="2400" dirty="0"/>
              <a:t>Semi-automatic (region-growing, fill between slices, etc.)</a:t>
            </a:r>
          </a:p>
          <a:p>
            <a:pPr marL="342900" indent="-342900" eaLnBrk="0" hangingPunct="0">
              <a:spcBef>
                <a:spcPct val="20000"/>
              </a:spcBef>
              <a:buFont typeface="Arial" charset="0"/>
              <a:buChar char="•"/>
            </a:pPr>
            <a:r>
              <a:rPr lang="en-CA" sz="2400" dirty="0"/>
              <a:t>Automatic (atlas-based, robust statistics, etc.)</a:t>
            </a:r>
          </a:p>
        </p:txBody>
      </p:sp>
      <p:sp>
        <p:nvSpPr>
          <p:cNvPr id="6" name="Slide Number Placeholder 1"/>
          <p:cNvSpPr>
            <a:spLocks noGrp="1"/>
          </p:cNvSpPr>
          <p:nvPr>
            <p:ph type="sldNum" sz="quarter" idx="10"/>
          </p:nvPr>
        </p:nvSpPr>
        <p:spPr>
          <a:xfrm>
            <a:off x="8686800" y="6356351"/>
            <a:ext cx="533400" cy="365125"/>
          </a:xfrm>
        </p:spPr>
        <p:txBody>
          <a:bodyPr/>
          <a:lstStyle/>
          <a:p>
            <a:pPr algn="ctr">
              <a:defRPr/>
            </a:pPr>
            <a:r>
              <a:rPr lang="en-US" dirty="0"/>
              <a:t>- </a:t>
            </a:r>
            <a:fld id="{42B0430A-111A-413C-BDD4-182763E3E519}" type="slidenum">
              <a:rPr lang="en-US" smtClean="0"/>
              <a:t>24</a:t>
            </a:fld>
            <a:r>
              <a:rPr lang="en-US" dirty="0"/>
              <a:t> -</a:t>
            </a:r>
          </a:p>
        </p:txBody>
      </p:sp>
      <p:sp>
        <p:nvSpPr>
          <p:cNvPr id="7" name="Footer Placeholder 2"/>
          <p:cNvSpPr>
            <a:spLocks noGrp="1"/>
          </p:cNvSpPr>
          <p:nvPr>
            <p:ph type="ftr" sz="quarter" idx="11"/>
          </p:nvPr>
        </p:nvSpPr>
        <p:spPr>
          <a:xfrm>
            <a:off x="3429000" y="6356351"/>
            <a:ext cx="5257800" cy="365125"/>
          </a:xfrm>
        </p:spPr>
        <p:txBody>
          <a:bodyPr/>
          <a:lstStyle/>
          <a:p>
            <a:pPr>
              <a:defRPr/>
            </a:pPr>
            <a:r>
              <a:rPr lang="en-US" dirty="0"/>
              <a:t>Laboratory for Percutaneous Surgery – Copyright © Queen’s University, 2018</a:t>
            </a:r>
          </a:p>
        </p:txBody>
      </p:sp>
      <p:pic>
        <p:nvPicPr>
          <p:cNvPr id="8" name="Picture 7"/>
          <p:cNvPicPr>
            <a:picLocks noChangeAspect="1"/>
          </p:cNvPicPr>
          <p:nvPr/>
        </p:nvPicPr>
        <p:blipFill>
          <a:blip r:embed="rId3"/>
          <a:stretch>
            <a:fillRect/>
          </a:stretch>
        </p:blipFill>
        <p:spPr>
          <a:xfrm>
            <a:off x="2197579" y="2522041"/>
            <a:ext cx="4532179" cy="3524340"/>
          </a:xfrm>
          <a:prstGeom prst="rect">
            <a:avLst/>
          </a:prstGeom>
          <a:ln>
            <a:noFill/>
          </a:ln>
          <a:effectLst>
            <a:outerShdw blurRad="292100" dist="139700" dir="2700000" algn="tl" rotWithShape="0">
              <a:srgbClr val="333333">
                <a:alpha val="65000"/>
              </a:srgbClr>
            </a:outerShdw>
          </a:effectLst>
        </p:spPr>
      </p:pic>
      <p:sp>
        <p:nvSpPr>
          <p:cNvPr id="10" name="Bent-Up Arrow 9"/>
          <p:cNvSpPr/>
          <p:nvPr/>
        </p:nvSpPr>
        <p:spPr bwMode="auto">
          <a:xfrm rot="5400000">
            <a:off x="7339879" y="4488026"/>
            <a:ext cx="1009681" cy="906638"/>
          </a:xfrm>
          <a:prstGeom prst="bentUpArrow">
            <a:avLst/>
          </a:prstGeom>
          <a:solidFill>
            <a:srgbClr val="4F81BD"/>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a:lstStyle/>
          <a:p>
            <a:pPr>
              <a:buFont typeface="Times New Roman" pitchFamily="16" charset="0"/>
              <a:buNone/>
              <a:defRPr/>
            </a:pPr>
            <a:endParaRPr lang="en-US">
              <a:solidFill>
                <a:schemeClr val="bg1"/>
              </a:solidFill>
              <a:latin typeface="Times New Roman" pitchFamily="16" charset="0"/>
            </a:endParaRPr>
          </a:p>
        </p:txBody>
      </p:sp>
      <p:pic>
        <p:nvPicPr>
          <p:cNvPr id="11" name="Picture 10"/>
          <p:cNvPicPr>
            <a:picLocks noChangeAspect="1"/>
          </p:cNvPicPr>
          <p:nvPr/>
        </p:nvPicPr>
        <p:blipFill>
          <a:blip r:embed="rId4"/>
          <a:stretch>
            <a:fillRect/>
          </a:stretch>
        </p:blipFill>
        <p:spPr>
          <a:xfrm>
            <a:off x="7041343" y="2786627"/>
            <a:ext cx="1871109" cy="1755161"/>
          </a:xfrm>
          <a:prstGeom prst="rect">
            <a:avLst/>
          </a:prstGeom>
          <a:ln>
            <a:noFill/>
          </a:ln>
          <a:effectLst>
            <a:outerShdw blurRad="292100" dist="139700" dir="2700000" algn="tl" rotWithShape="0">
              <a:srgbClr val="333333">
                <a:alpha val="65000"/>
              </a:srgbClr>
            </a:outerShdw>
          </a:effectLst>
        </p:spPr>
      </p:pic>
      <p:pic>
        <p:nvPicPr>
          <p:cNvPr id="12" name="Picture 11"/>
          <p:cNvPicPr>
            <a:picLocks noChangeAspect="1"/>
          </p:cNvPicPr>
          <p:nvPr/>
        </p:nvPicPr>
        <p:blipFill>
          <a:blip r:embed="rId5"/>
          <a:stretch>
            <a:fillRect/>
          </a:stretch>
        </p:blipFill>
        <p:spPr>
          <a:xfrm>
            <a:off x="8298040" y="4120572"/>
            <a:ext cx="2007905" cy="182302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679751314"/>
      </p:ext>
    </p:extLst>
  </p:cSld>
  <p:clrMapOvr>
    <a:masterClrMapping/>
  </p:clrMapOvr>
  <mc:AlternateContent xmlns:mc="http://schemas.openxmlformats.org/markup-compatibility/2006" xmlns:p14="http://schemas.microsoft.com/office/powerpoint/2010/main">
    <mc:Choice Requires="p14">
      <p:transition spd="slow" p14:dur="2000" advTm="145"/>
    </mc:Choice>
    <mc:Fallback xmlns="">
      <p:transition spd="slow" advTm="145"/>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0739D85-761B-4BBA-916E-5FA568FF8B5D}"/>
              </a:ext>
            </a:extLst>
          </p:cNvPr>
          <p:cNvPicPr>
            <a:picLocks noChangeAspect="1"/>
          </p:cNvPicPr>
          <p:nvPr/>
        </p:nvPicPr>
        <p:blipFill>
          <a:blip r:embed="rId2"/>
          <a:stretch>
            <a:fillRect/>
          </a:stretch>
        </p:blipFill>
        <p:spPr>
          <a:xfrm>
            <a:off x="0" y="3537585"/>
            <a:ext cx="4095977" cy="3291840"/>
          </a:xfrm>
          <a:prstGeom prst="rect">
            <a:avLst/>
          </a:prstGeom>
        </p:spPr>
      </p:pic>
      <p:sp>
        <p:nvSpPr>
          <p:cNvPr id="2" name="Title 1">
            <a:extLst>
              <a:ext uri="{FF2B5EF4-FFF2-40B4-BE49-F238E27FC236}">
                <a16:creationId xmlns:a16="http://schemas.microsoft.com/office/drawing/2014/main" id="{0EDD5B5D-0808-4A1C-8FAD-A7CEE77C9F02}"/>
              </a:ext>
            </a:extLst>
          </p:cNvPr>
          <p:cNvSpPr>
            <a:spLocks noGrp="1"/>
          </p:cNvSpPr>
          <p:nvPr>
            <p:ph type="title"/>
          </p:nvPr>
        </p:nvSpPr>
        <p:spPr>
          <a:xfrm>
            <a:off x="0" y="1"/>
            <a:ext cx="12192000" cy="673554"/>
          </a:xfrm>
        </p:spPr>
        <p:txBody>
          <a:bodyPr>
            <a:normAutofit/>
          </a:bodyPr>
          <a:lstStyle/>
          <a:p>
            <a:pPr algn="ctr"/>
            <a:r>
              <a:rPr lang="en-US" sz="4000" b="1" dirty="0"/>
              <a:t>Annotations (Landmarks, Lines, Angles, Curves, Planes)</a:t>
            </a:r>
          </a:p>
        </p:txBody>
      </p:sp>
      <p:pic>
        <p:nvPicPr>
          <p:cNvPr id="4" name="Picture 3">
            <a:extLst>
              <a:ext uri="{FF2B5EF4-FFF2-40B4-BE49-F238E27FC236}">
                <a16:creationId xmlns:a16="http://schemas.microsoft.com/office/drawing/2014/main" id="{BD8830D5-E68D-4513-BA4E-452CD390628B}"/>
              </a:ext>
            </a:extLst>
          </p:cNvPr>
          <p:cNvPicPr>
            <a:picLocks noChangeAspect="1"/>
          </p:cNvPicPr>
          <p:nvPr/>
        </p:nvPicPr>
        <p:blipFill>
          <a:blip r:embed="rId3"/>
          <a:stretch>
            <a:fillRect/>
          </a:stretch>
        </p:blipFill>
        <p:spPr>
          <a:xfrm>
            <a:off x="4915" y="602343"/>
            <a:ext cx="4095978" cy="3291841"/>
          </a:xfrm>
          <a:prstGeom prst="rect">
            <a:avLst/>
          </a:prstGeom>
        </p:spPr>
      </p:pic>
      <p:pic>
        <p:nvPicPr>
          <p:cNvPr id="5" name="Picture 4">
            <a:extLst>
              <a:ext uri="{FF2B5EF4-FFF2-40B4-BE49-F238E27FC236}">
                <a16:creationId xmlns:a16="http://schemas.microsoft.com/office/drawing/2014/main" id="{5D9410C5-1F87-4C2C-8A0F-3CCB2BD40E7F}"/>
              </a:ext>
            </a:extLst>
          </p:cNvPr>
          <p:cNvPicPr>
            <a:picLocks noChangeAspect="1"/>
          </p:cNvPicPr>
          <p:nvPr/>
        </p:nvPicPr>
        <p:blipFill>
          <a:blip r:embed="rId4"/>
          <a:stretch>
            <a:fillRect/>
          </a:stretch>
        </p:blipFill>
        <p:spPr>
          <a:xfrm>
            <a:off x="4100893" y="602343"/>
            <a:ext cx="4095977" cy="3291840"/>
          </a:xfrm>
          <a:prstGeom prst="rect">
            <a:avLst/>
          </a:prstGeom>
        </p:spPr>
      </p:pic>
      <p:pic>
        <p:nvPicPr>
          <p:cNvPr id="6" name="Picture 5">
            <a:extLst>
              <a:ext uri="{FF2B5EF4-FFF2-40B4-BE49-F238E27FC236}">
                <a16:creationId xmlns:a16="http://schemas.microsoft.com/office/drawing/2014/main" id="{71A2CDD7-5CDA-4529-8463-1665F4F75D4D}"/>
              </a:ext>
            </a:extLst>
          </p:cNvPr>
          <p:cNvPicPr>
            <a:picLocks noChangeAspect="1"/>
          </p:cNvPicPr>
          <p:nvPr/>
        </p:nvPicPr>
        <p:blipFill>
          <a:blip r:embed="rId5"/>
          <a:stretch>
            <a:fillRect/>
          </a:stretch>
        </p:blipFill>
        <p:spPr>
          <a:xfrm>
            <a:off x="8196870" y="602343"/>
            <a:ext cx="4095977" cy="3291840"/>
          </a:xfrm>
          <a:prstGeom prst="rect">
            <a:avLst/>
          </a:prstGeom>
        </p:spPr>
      </p:pic>
      <p:pic>
        <p:nvPicPr>
          <p:cNvPr id="9" name="Picture 8" descr="A screenshot of a computer screen&#10;&#10;Description automatically generated">
            <a:extLst>
              <a:ext uri="{FF2B5EF4-FFF2-40B4-BE49-F238E27FC236}">
                <a16:creationId xmlns:a16="http://schemas.microsoft.com/office/drawing/2014/main" id="{3F54A9B2-6EAB-4535-99DB-558A9445131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31353" y="3812018"/>
            <a:ext cx="5719772" cy="3099572"/>
          </a:xfrm>
          <a:prstGeom prst="rect">
            <a:avLst/>
          </a:prstGeom>
        </p:spPr>
      </p:pic>
    </p:spTree>
    <p:extLst>
      <p:ext uri="{BB962C8B-B14F-4D97-AF65-F5344CB8AC3E}">
        <p14:creationId xmlns:p14="http://schemas.microsoft.com/office/powerpoint/2010/main" val="25312307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330F4AF-5FD8-4837-ABC6-2D372253CF92}"/>
              </a:ext>
            </a:extLst>
          </p:cNvPr>
          <p:cNvSpPr>
            <a:spLocks noGrp="1"/>
          </p:cNvSpPr>
          <p:nvPr>
            <p:ph type="title"/>
          </p:nvPr>
        </p:nvSpPr>
        <p:spPr>
          <a:xfrm>
            <a:off x="0" y="1"/>
            <a:ext cx="12192000" cy="673554"/>
          </a:xfrm>
        </p:spPr>
        <p:txBody>
          <a:bodyPr>
            <a:normAutofit/>
          </a:bodyPr>
          <a:lstStyle/>
          <a:p>
            <a:pPr algn="ctr"/>
            <a:r>
              <a:rPr lang="en-US" sz="4000" b="1" dirty="0"/>
              <a:t>Data Tables, Plots, and statistics (w/ Python)</a:t>
            </a:r>
          </a:p>
        </p:txBody>
      </p:sp>
      <p:pic>
        <p:nvPicPr>
          <p:cNvPr id="8" name="Picture 7">
            <a:extLst>
              <a:ext uri="{FF2B5EF4-FFF2-40B4-BE49-F238E27FC236}">
                <a16:creationId xmlns:a16="http://schemas.microsoft.com/office/drawing/2014/main" id="{FB6456A2-CCE1-4FEC-82BA-96FE46B94DE4}"/>
              </a:ext>
            </a:extLst>
          </p:cNvPr>
          <p:cNvPicPr>
            <a:picLocks noChangeAspect="1"/>
          </p:cNvPicPr>
          <p:nvPr/>
        </p:nvPicPr>
        <p:blipFill>
          <a:blip r:embed="rId2"/>
          <a:stretch>
            <a:fillRect/>
          </a:stretch>
        </p:blipFill>
        <p:spPr>
          <a:xfrm>
            <a:off x="1304071" y="648912"/>
            <a:ext cx="8937209" cy="6209087"/>
          </a:xfrm>
          <a:prstGeom prst="rect">
            <a:avLst/>
          </a:prstGeom>
        </p:spPr>
      </p:pic>
    </p:spTree>
    <p:extLst>
      <p:ext uri="{BB962C8B-B14F-4D97-AF65-F5344CB8AC3E}">
        <p14:creationId xmlns:p14="http://schemas.microsoft.com/office/powerpoint/2010/main" val="7401884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a:t>- </a:t>
            </a:r>
            <a:fld id="{CF70E430-998E-4908-836F-E9BC2B613AC2}" type="slidenum">
              <a:rPr lang="en-US" smtClean="0"/>
              <a:pPr algn="ctr">
                <a:defRPr/>
              </a:pPr>
              <a:t>27</a:t>
            </a:fld>
            <a:r>
              <a:rPr lang="en-US"/>
              <a:t> -</a:t>
            </a:r>
            <a:endParaRPr lang="en-US" dirty="0"/>
          </a:p>
        </p:txBody>
      </p:sp>
      <p:sp>
        <p:nvSpPr>
          <p:cNvPr id="3" name="Footer Placeholder 2"/>
          <p:cNvSpPr>
            <a:spLocks noGrp="1"/>
          </p:cNvSpPr>
          <p:nvPr>
            <p:ph type="ftr" sz="quarter" idx="11"/>
          </p:nvPr>
        </p:nvSpPr>
        <p:spPr/>
        <p:txBody>
          <a:bodyPr/>
          <a:lstStyle/>
          <a:p>
            <a:pPr>
              <a:defRPr/>
            </a:pPr>
            <a:r>
              <a:rPr lang="en-US" dirty="0"/>
              <a:t>Laboratory for Percutaneous Surgery – Copyright © Queen’s University, 2018</a:t>
            </a:r>
          </a:p>
        </p:txBody>
      </p:sp>
      <p:sp>
        <p:nvSpPr>
          <p:cNvPr id="4" name="Title 1"/>
          <p:cNvSpPr txBox="1">
            <a:spLocks/>
          </p:cNvSpPr>
          <p:nvPr/>
        </p:nvSpPr>
        <p:spPr>
          <a:xfrm>
            <a:off x="1981200" y="509364"/>
            <a:ext cx="8229600" cy="838200"/>
          </a:xfrm>
          <a:prstGeom prst="rect">
            <a:avLst/>
          </a:prstGeom>
        </p:spPr>
        <p:txBody>
          <a:bodyPr anchor="ct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What’s inside Slicer?</a:t>
            </a:r>
          </a:p>
        </p:txBody>
      </p:sp>
      <p:sp>
        <p:nvSpPr>
          <p:cNvPr id="5" name="TextBox 4"/>
          <p:cNvSpPr txBox="1"/>
          <p:nvPr/>
        </p:nvSpPr>
        <p:spPr>
          <a:xfrm>
            <a:off x="1981200" y="1836983"/>
            <a:ext cx="8001000" cy="3354765"/>
          </a:xfrm>
          <a:prstGeom prst="rect">
            <a:avLst/>
          </a:prstGeom>
          <a:noFill/>
        </p:spPr>
        <p:txBody>
          <a:bodyPr wrap="square" rtlCol="0">
            <a:spAutoFit/>
          </a:bodyPr>
          <a:lstStyle/>
          <a:p>
            <a:pPr marL="285750" indent="-285750">
              <a:spcBef>
                <a:spcPts val="1200"/>
              </a:spcBef>
              <a:buFont typeface="Arial" pitchFamily="34" charset="0"/>
              <a:buChar char="•"/>
            </a:pPr>
            <a:r>
              <a:rPr lang="en-US" sz="3200" b="1" dirty="0"/>
              <a:t>Slicer core</a:t>
            </a:r>
            <a:r>
              <a:rPr lang="en-US" sz="3200" dirty="0"/>
              <a:t>: Slicer GUI, I/O, visualization and developer interfaces</a:t>
            </a:r>
          </a:p>
          <a:p>
            <a:pPr marL="285750" indent="-285750">
              <a:spcBef>
                <a:spcPts val="1200"/>
              </a:spcBef>
              <a:buFont typeface="Arial" pitchFamily="34" charset="0"/>
              <a:buChar char="•"/>
            </a:pPr>
            <a:r>
              <a:rPr lang="en-US" sz="3200" b="1" dirty="0"/>
              <a:t>Slicer modules</a:t>
            </a:r>
            <a:r>
              <a:rPr lang="en-US" sz="3200" dirty="0"/>
              <a:t>: internal plugins that depend on the slicer core</a:t>
            </a:r>
          </a:p>
          <a:p>
            <a:pPr marL="285750" indent="-285750">
              <a:spcBef>
                <a:spcPts val="1200"/>
              </a:spcBef>
              <a:buFont typeface="Arial" pitchFamily="34" charset="0"/>
              <a:buChar char="•"/>
            </a:pPr>
            <a:r>
              <a:rPr lang="en-US" sz="3200" b="1" dirty="0"/>
              <a:t>Slicer extensions</a:t>
            </a:r>
            <a:r>
              <a:rPr lang="en-US" sz="3200" dirty="0"/>
              <a:t>: external plugins installed on demand by the user</a:t>
            </a:r>
          </a:p>
        </p:txBody>
      </p:sp>
    </p:spTree>
    <p:extLst>
      <p:ext uri="{BB962C8B-B14F-4D97-AF65-F5344CB8AC3E}">
        <p14:creationId xmlns:p14="http://schemas.microsoft.com/office/powerpoint/2010/main" val="2126407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a:t>- </a:t>
            </a:r>
            <a:fld id="{CF70E430-998E-4908-836F-E9BC2B613AC2}" type="slidenum">
              <a:rPr lang="en-US" smtClean="0"/>
              <a:pPr algn="ctr">
                <a:defRPr/>
              </a:pPr>
              <a:t>28</a:t>
            </a:fld>
            <a:r>
              <a:rPr lang="en-US"/>
              <a:t> -</a:t>
            </a:r>
            <a:endParaRPr lang="en-US" dirty="0"/>
          </a:p>
        </p:txBody>
      </p:sp>
      <p:sp>
        <p:nvSpPr>
          <p:cNvPr id="3" name="Footer Placeholder 2"/>
          <p:cNvSpPr>
            <a:spLocks noGrp="1"/>
          </p:cNvSpPr>
          <p:nvPr>
            <p:ph type="ftr" sz="quarter" idx="11"/>
          </p:nvPr>
        </p:nvSpPr>
        <p:spPr/>
        <p:txBody>
          <a:bodyPr/>
          <a:lstStyle/>
          <a:p>
            <a:pPr>
              <a:defRPr/>
            </a:pPr>
            <a:r>
              <a:rPr lang="en-US" dirty="0"/>
              <a:t>Laboratory for Percutaneous Surgery – Copyright © Queen’s University, 2018</a:t>
            </a:r>
          </a:p>
        </p:txBody>
      </p:sp>
      <p:sp>
        <p:nvSpPr>
          <p:cNvPr id="4" name="Title 1"/>
          <p:cNvSpPr txBox="1">
            <a:spLocks/>
          </p:cNvSpPr>
          <p:nvPr/>
        </p:nvSpPr>
        <p:spPr>
          <a:xfrm>
            <a:off x="1981200" y="0"/>
            <a:ext cx="8229600" cy="838200"/>
          </a:xfrm>
          <a:prstGeom prst="rect">
            <a:avLst/>
          </a:prstGeom>
        </p:spPr>
        <p:txBody>
          <a:bodyPr anchor="ct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Data handling: the MRML scene</a:t>
            </a:r>
          </a:p>
        </p:txBody>
      </p:sp>
      <p:sp>
        <p:nvSpPr>
          <p:cNvPr id="5" name="TextBox 4"/>
          <p:cNvSpPr txBox="1"/>
          <p:nvPr/>
        </p:nvSpPr>
        <p:spPr>
          <a:xfrm>
            <a:off x="1356259" y="1066800"/>
            <a:ext cx="9248326" cy="4632037"/>
          </a:xfrm>
          <a:prstGeom prst="rect">
            <a:avLst/>
          </a:prstGeom>
          <a:noFill/>
        </p:spPr>
        <p:txBody>
          <a:bodyPr wrap="square" rtlCol="0">
            <a:spAutoFit/>
          </a:bodyPr>
          <a:lstStyle/>
          <a:p>
            <a:pPr marL="285750" indent="-285750">
              <a:spcBef>
                <a:spcPts val="600"/>
              </a:spcBef>
              <a:buFont typeface="Arial" pitchFamily="34" charset="0"/>
              <a:buChar char="•"/>
            </a:pPr>
            <a:r>
              <a:rPr lang="en-US" sz="2800" dirty="0"/>
              <a:t>MRML: Medical Reality Modeling Language</a:t>
            </a:r>
          </a:p>
          <a:p>
            <a:pPr marL="285750" indent="-285750">
              <a:spcBef>
                <a:spcPts val="600"/>
              </a:spcBef>
              <a:buFont typeface="Arial" pitchFamily="34" charset="0"/>
              <a:buChar char="•"/>
            </a:pPr>
            <a:r>
              <a:rPr lang="en-US" sz="2800" dirty="0"/>
              <a:t>All objects (volumetric images, surface models, transforms, etc.) are stored in a hierarchical structure of MRML nodes</a:t>
            </a:r>
          </a:p>
          <a:p>
            <a:pPr marL="285750" indent="-285750">
              <a:spcBef>
                <a:spcPts val="600"/>
              </a:spcBef>
              <a:buFont typeface="Arial" pitchFamily="34" charset="0"/>
              <a:buChar char="•"/>
            </a:pPr>
            <a:r>
              <a:rPr lang="en-US" sz="2800" dirty="0"/>
              <a:t>Each MRML node has its own list of custom attributes that can be used to specify additional characteristics for the data object</a:t>
            </a:r>
          </a:p>
          <a:p>
            <a:pPr marL="285750" indent="-285750">
              <a:spcBef>
                <a:spcPts val="600"/>
              </a:spcBef>
              <a:buFont typeface="Arial" pitchFamily="34" charset="0"/>
              <a:buChar char="•"/>
            </a:pPr>
            <a:r>
              <a:rPr lang="en-US" sz="2800" dirty="0"/>
              <a:t>Enables the modules to have access to the MRML tree, allowing new extensions to leverage existing processing and visualization functions without directly interfering with other modules</a:t>
            </a:r>
          </a:p>
        </p:txBody>
      </p:sp>
    </p:spTree>
    <p:extLst>
      <p:ext uri="{BB962C8B-B14F-4D97-AF65-F5344CB8AC3E}">
        <p14:creationId xmlns:p14="http://schemas.microsoft.com/office/powerpoint/2010/main" val="4529201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a:t>- </a:t>
            </a:r>
            <a:fld id="{CF70E430-998E-4908-836F-E9BC2B613AC2}" type="slidenum">
              <a:rPr lang="en-US" smtClean="0"/>
              <a:pPr algn="ctr">
                <a:defRPr/>
              </a:pPr>
              <a:t>29</a:t>
            </a:fld>
            <a:r>
              <a:rPr lang="en-US"/>
              <a:t> -</a:t>
            </a:r>
            <a:endParaRPr lang="en-US" dirty="0"/>
          </a:p>
        </p:txBody>
      </p:sp>
      <p:sp>
        <p:nvSpPr>
          <p:cNvPr id="3" name="Footer Placeholder 2"/>
          <p:cNvSpPr>
            <a:spLocks noGrp="1"/>
          </p:cNvSpPr>
          <p:nvPr>
            <p:ph type="ftr" sz="quarter" idx="11"/>
          </p:nvPr>
        </p:nvSpPr>
        <p:spPr/>
        <p:txBody>
          <a:bodyPr/>
          <a:lstStyle/>
          <a:p>
            <a:pPr>
              <a:defRPr/>
            </a:pPr>
            <a:r>
              <a:rPr lang="en-US" dirty="0"/>
              <a:t>Laboratory for Percutaneous Surgery – Copyright © Queen’s University, 2018</a:t>
            </a:r>
          </a:p>
        </p:txBody>
      </p:sp>
      <p:sp>
        <p:nvSpPr>
          <p:cNvPr id="4" name="Title 1"/>
          <p:cNvSpPr txBox="1">
            <a:spLocks/>
          </p:cNvSpPr>
          <p:nvPr/>
        </p:nvSpPr>
        <p:spPr>
          <a:xfrm>
            <a:off x="1981200" y="0"/>
            <a:ext cx="8229600" cy="838200"/>
          </a:xfrm>
          <a:prstGeom prst="rect">
            <a:avLst/>
          </a:prstGeom>
        </p:spPr>
        <p:txBody>
          <a:bodyPr anchor="ct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Python in Slicer</a:t>
            </a:r>
          </a:p>
        </p:txBody>
      </p:sp>
      <p:sp>
        <p:nvSpPr>
          <p:cNvPr id="7" name="TextBox 6"/>
          <p:cNvSpPr txBox="1"/>
          <p:nvPr/>
        </p:nvSpPr>
        <p:spPr>
          <a:xfrm>
            <a:off x="2209801" y="1295400"/>
            <a:ext cx="184731" cy="369332"/>
          </a:xfrm>
          <a:prstGeom prst="rect">
            <a:avLst/>
          </a:prstGeom>
          <a:noFill/>
        </p:spPr>
        <p:txBody>
          <a:bodyPr wrap="none" rtlCol="0">
            <a:spAutoFit/>
          </a:bodyPr>
          <a:lstStyle/>
          <a:p>
            <a:endParaRPr lang="en-US" dirty="0"/>
          </a:p>
        </p:txBody>
      </p:sp>
      <p:sp>
        <p:nvSpPr>
          <p:cNvPr id="8" name="Content Placeholder 2"/>
          <p:cNvSpPr>
            <a:spLocks noGrp="1"/>
          </p:cNvSpPr>
          <p:nvPr/>
        </p:nvSpPr>
        <p:spPr bwMode="auto">
          <a:xfrm>
            <a:off x="2179320" y="1143000"/>
            <a:ext cx="7726680" cy="487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lc="http://schemas.openxmlformats.org/drawingml/2006/lockedCanvas" xmlns:ma14="http://schemas.microsoft.com/office/mac/drawingml/2011/main" xmlns="" val="1"/>
            </a:ext>
          </a:extLst>
        </p:spPr>
        <p:txBody>
          <a:bodyPr vert="horz" wrap="square" lIns="91410" tIns="45706" rIns="91410" bIns="45706"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ＭＳ Ｐゴシック" charset="-128"/>
                <a:cs typeface="ＭＳ Ｐゴシック" charset="-128"/>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128"/>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128"/>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128"/>
              </a:defRPr>
            </a:lvl4pPr>
            <a:lvl5pPr marL="2057400" indent="-228600" algn="l" rtl="0" eaLnBrk="0" fontAlgn="base" hangingPunct="0">
              <a:spcBef>
                <a:spcPct val="20000"/>
              </a:spcBef>
              <a:spcAft>
                <a:spcPct val="0"/>
              </a:spcAft>
              <a:buChar char="»"/>
              <a:defRPr>
                <a:solidFill>
                  <a:schemeClr val="tx1"/>
                </a:solidFill>
                <a:latin typeface="+mn-lt"/>
                <a:ea typeface="ＭＳ Ｐゴシック" charset="-128"/>
              </a:defRPr>
            </a:lvl5pPr>
            <a:lvl6pPr marL="2514600" indent="-228600" algn="l" rtl="0" eaLnBrk="0" fontAlgn="base" hangingPunct="0">
              <a:spcBef>
                <a:spcPct val="20000"/>
              </a:spcBef>
              <a:spcAft>
                <a:spcPct val="0"/>
              </a:spcAft>
              <a:buChar char="»"/>
              <a:defRPr>
                <a:solidFill>
                  <a:schemeClr val="tx1"/>
                </a:solidFill>
                <a:latin typeface="+mn-lt"/>
                <a:ea typeface="ＭＳ Ｐゴシック" charset="-128"/>
              </a:defRPr>
            </a:lvl6pPr>
            <a:lvl7pPr marL="2971800" indent="-228600" algn="l" rtl="0" eaLnBrk="0" fontAlgn="base" hangingPunct="0">
              <a:spcBef>
                <a:spcPct val="20000"/>
              </a:spcBef>
              <a:spcAft>
                <a:spcPct val="0"/>
              </a:spcAft>
              <a:buChar char="»"/>
              <a:defRPr>
                <a:solidFill>
                  <a:schemeClr val="tx1"/>
                </a:solidFill>
                <a:latin typeface="+mn-lt"/>
                <a:ea typeface="ＭＳ Ｐゴシック" charset="-128"/>
              </a:defRPr>
            </a:lvl7pPr>
            <a:lvl8pPr marL="3429000" indent="-228600" algn="l" rtl="0" eaLnBrk="0" fontAlgn="base" hangingPunct="0">
              <a:spcBef>
                <a:spcPct val="20000"/>
              </a:spcBef>
              <a:spcAft>
                <a:spcPct val="0"/>
              </a:spcAft>
              <a:buChar char="»"/>
              <a:defRPr>
                <a:solidFill>
                  <a:schemeClr val="tx1"/>
                </a:solidFill>
                <a:latin typeface="+mn-lt"/>
                <a:ea typeface="ＭＳ Ｐゴシック" charset="-128"/>
              </a:defRPr>
            </a:lvl8pPr>
            <a:lvl9pPr marL="3886200" indent="-228600" algn="l" rtl="0" eaLnBrk="0" fontAlgn="base" hangingPunct="0">
              <a:spcBef>
                <a:spcPct val="20000"/>
              </a:spcBef>
              <a:spcAft>
                <a:spcPct val="0"/>
              </a:spcAft>
              <a:buChar char="»"/>
              <a:defRPr>
                <a:solidFill>
                  <a:schemeClr val="tx1"/>
                </a:solidFill>
                <a:latin typeface="+mn-lt"/>
                <a:ea typeface="ＭＳ Ｐゴシック" charset="-128"/>
              </a:defRPr>
            </a:lvl9pPr>
          </a:lstStyle>
          <a:p>
            <a:pPr marL="0" indent="0">
              <a:buNone/>
            </a:pPr>
            <a:r>
              <a:rPr lang="en-US" sz="2800" dirty="0">
                <a:ea typeface="ＭＳ Ｐゴシック" charset="0"/>
                <a:cs typeface="ＭＳ Ｐゴシック" charset="0"/>
              </a:rPr>
              <a:t>The Python console of Slicer4 gives access to</a:t>
            </a:r>
          </a:p>
          <a:p>
            <a:r>
              <a:rPr lang="en-US" sz="2800" dirty="0">
                <a:ea typeface="ＭＳ Ｐゴシック" charset="0"/>
                <a:cs typeface="ＭＳ Ｐゴシック" charset="0"/>
              </a:rPr>
              <a:t>Scene objects (MRML)</a:t>
            </a:r>
          </a:p>
          <a:p>
            <a:r>
              <a:rPr lang="en-US" sz="2800" dirty="0">
                <a:ea typeface="ＭＳ Ｐゴシック" charset="0"/>
                <a:cs typeface="ＭＳ Ｐゴシック" charset="0"/>
              </a:rPr>
              <a:t>Data arrays (volumes, models)</a:t>
            </a:r>
          </a:p>
          <a:p>
            <a:r>
              <a:rPr lang="en-US" sz="2800" dirty="0">
                <a:ea typeface="ＭＳ Ｐゴシック" charset="0"/>
                <a:cs typeface="ＭＳ Ｐゴシック" charset="0"/>
              </a:rPr>
              <a:t>GUI elements (</a:t>
            </a:r>
            <a:r>
              <a:rPr lang="en-US" sz="2800" dirty="0" err="1">
                <a:ea typeface="ＭＳ Ｐゴシック" charset="0"/>
                <a:cs typeface="ＭＳ Ｐゴシック" charset="0"/>
              </a:rPr>
              <a:t>Qt</a:t>
            </a:r>
            <a:r>
              <a:rPr lang="en-US" sz="2800" dirty="0">
                <a:ea typeface="ＭＳ Ｐゴシック" charset="0"/>
                <a:cs typeface="ＭＳ Ｐゴシック" charset="0"/>
              </a:rPr>
              <a:t>) that can be encapsulated in a module</a:t>
            </a:r>
          </a:p>
          <a:p>
            <a:r>
              <a:rPr lang="en-US" sz="2800" dirty="0">
                <a:ea typeface="ＭＳ Ｐゴシック" charset="0"/>
                <a:cs typeface="ＭＳ Ｐゴシック" charset="0"/>
              </a:rPr>
              <a:t>Processing Libraries (more can be installed)</a:t>
            </a:r>
          </a:p>
          <a:p>
            <a:pPr lvl="1"/>
            <a:r>
              <a:rPr lang="en-US" sz="2400" dirty="0" err="1">
                <a:ea typeface="ＭＳ Ｐゴシック" charset="0"/>
                <a:cs typeface="ＭＳ Ｐゴシック" charset="0"/>
              </a:rPr>
              <a:t>numpy</a:t>
            </a:r>
            <a:endParaRPr lang="en-US" sz="2400" dirty="0">
              <a:ea typeface="ＭＳ Ｐゴシック" charset="0"/>
              <a:cs typeface="ＭＳ Ｐゴシック" charset="0"/>
            </a:endParaRPr>
          </a:p>
          <a:p>
            <a:pPr lvl="1"/>
            <a:r>
              <a:rPr lang="en-US" sz="2400" dirty="0">
                <a:ea typeface="ＭＳ Ｐゴシック" charset="0"/>
                <a:cs typeface="ＭＳ Ｐゴシック" charset="0"/>
              </a:rPr>
              <a:t>VTK</a:t>
            </a:r>
          </a:p>
          <a:p>
            <a:pPr lvl="1"/>
            <a:r>
              <a:rPr lang="en-US" sz="2400" dirty="0">
                <a:ea typeface="ＭＳ Ｐゴシック" charset="0"/>
                <a:cs typeface="ＭＳ Ｐゴシック" charset="0"/>
              </a:rPr>
              <a:t>ITK</a:t>
            </a:r>
          </a:p>
          <a:p>
            <a:pPr lvl="1"/>
            <a:r>
              <a:rPr lang="en-US" sz="2400" dirty="0">
                <a:ea typeface="ＭＳ Ｐゴシック" charset="0"/>
                <a:cs typeface="ＭＳ Ｐゴシック" charset="0"/>
              </a:rPr>
              <a:t>CTK</a:t>
            </a:r>
          </a:p>
        </p:txBody>
      </p:sp>
    </p:spTree>
    <p:extLst>
      <p:ext uri="{BB962C8B-B14F-4D97-AF65-F5344CB8AC3E}">
        <p14:creationId xmlns:p14="http://schemas.microsoft.com/office/powerpoint/2010/main" val="18681290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0FBE46-6263-4339-B65D-D86A39F4CC61}"/>
              </a:ext>
            </a:extLst>
          </p:cNvPr>
          <p:cNvSpPr>
            <a:spLocks noGrp="1"/>
          </p:cNvSpPr>
          <p:nvPr>
            <p:ph type="title"/>
          </p:nvPr>
        </p:nvSpPr>
        <p:spPr>
          <a:xfrm>
            <a:off x="838200" y="365126"/>
            <a:ext cx="10515600" cy="758280"/>
          </a:xfrm>
        </p:spPr>
        <p:txBody>
          <a:bodyPr>
            <a:normAutofit/>
          </a:bodyPr>
          <a:lstStyle/>
          <a:p>
            <a:pPr algn="ctr"/>
            <a:r>
              <a:rPr lang="en-US" i="1" dirty="0" err="1"/>
              <a:t>Anatoliadelphys</a:t>
            </a:r>
            <a:r>
              <a:rPr lang="en-US" i="1" dirty="0"/>
              <a:t> </a:t>
            </a:r>
            <a:r>
              <a:rPr lang="en-US" i="1" dirty="0" err="1"/>
              <a:t>maasae</a:t>
            </a:r>
            <a:endParaRPr lang="en-US" i="1" dirty="0"/>
          </a:p>
        </p:txBody>
      </p:sp>
      <p:pic>
        <p:nvPicPr>
          <p:cNvPr id="4" name="Content Placeholder 3">
            <a:extLst>
              <a:ext uri="{FF2B5EF4-FFF2-40B4-BE49-F238E27FC236}">
                <a16:creationId xmlns:a16="http://schemas.microsoft.com/office/drawing/2014/main" id="{F226E47B-4811-4914-B4F7-5FAC2F165961}"/>
              </a:ext>
            </a:extLst>
          </p:cNvPr>
          <p:cNvPicPr>
            <a:picLocks noGrp="1" noChangeAspect="1"/>
          </p:cNvPicPr>
          <p:nvPr>
            <p:ph idx="1"/>
          </p:nvPr>
        </p:nvPicPr>
        <p:blipFill>
          <a:blip r:embed="rId3"/>
          <a:stretch>
            <a:fillRect/>
          </a:stretch>
        </p:blipFill>
        <p:spPr>
          <a:xfrm>
            <a:off x="659808" y="1175875"/>
            <a:ext cx="3761424" cy="5040821"/>
          </a:xfrm>
          <a:prstGeom prst="rect">
            <a:avLst/>
          </a:prstGeom>
        </p:spPr>
      </p:pic>
      <p:pic>
        <p:nvPicPr>
          <p:cNvPr id="7" name="Picture 6" descr="A small brown animal&#10;&#10;Description automatically generated">
            <a:extLst>
              <a:ext uri="{FF2B5EF4-FFF2-40B4-BE49-F238E27FC236}">
                <a16:creationId xmlns:a16="http://schemas.microsoft.com/office/drawing/2014/main" id="{C001B743-9496-44D9-8BD8-FED689B51BE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462975" y="1251075"/>
            <a:ext cx="3391569" cy="2269879"/>
          </a:xfrm>
          <a:prstGeom prst="rect">
            <a:avLst/>
          </a:prstGeom>
        </p:spPr>
      </p:pic>
      <p:grpSp>
        <p:nvGrpSpPr>
          <p:cNvPr id="17" name="Group 16">
            <a:extLst>
              <a:ext uri="{FF2B5EF4-FFF2-40B4-BE49-F238E27FC236}">
                <a16:creationId xmlns:a16="http://schemas.microsoft.com/office/drawing/2014/main" id="{590D29BF-C60A-4B7F-A805-E2AE958835CA}"/>
              </a:ext>
            </a:extLst>
          </p:cNvPr>
          <p:cNvGrpSpPr/>
          <p:nvPr/>
        </p:nvGrpSpPr>
        <p:grpSpPr>
          <a:xfrm>
            <a:off x="5687186" y="4605977"/>
            <a:ext cx="5493042" cy="1440193"/>
            <a:chOff x="6039150" y="4166732"/>
            <a:chExt cx="5493042" cy="1440193"/>
          </a:xfrm>
        </p:grpSpPr>
        <p:grpSp>
          <p:nvGrpSpPr>
            <p:cNvPr id="8" name="Group 22">
              <a:extLst>
                <a:ext uri="{FF2B5EF4-FFF2-40B4-BE49-F238E27FC236}">
                  <a16:creationId xmlns:a16="http://schemas.microsoft.com/office/drawing/2014/main" id="{5170F909-D85C-412A-A78E-2F65ADB3E33E}"/>
                </a:ext>
              </a:extLst>
            </p:cNvPr>
            <p:cNvGrpSpPr>
              <a:grpSpLocks/>
            </p:cNvGrpSpPr>
            <p:nvPr/>
          </p:nvGrpSpPr>
          <p:grpSpPr bwMode="auto">
            <a:xfrm>
              <a:off x="6039150" y="4166732"/>
              <a:ext cx="5314650" cy="1217479"/>
              <a:chOff x="3662" y="2655"/>
              <a:chExt cx="3831" cy="777"/>
            </a:xfrm>
          </p:grpSpPr>
          <p:graphicFrame>
            <p:nvGraphicFramePr>
              <p:cNvPr id="9" name="Object 9">
                <a:extLst>
                  <a:ext uri="{FF2B5EF4-FFF2-40B4-BE49-F238E27FC236}">
                    <a16:creationId xmlns:a16="http://schemas.microsoft.com/office/drawing/2014/main" id="{6AED6907-FEA9-4740-A078-3A2D1C124F07}"/>
                  </a:ext>
                </a:extLst>
              </p:cNvPr>
              <p:cNvGraphicFramePr>
                <a:graphicFrameLocks noChangeAspect="1"/>
              </p:cNvGraphicFramePr>
              <p:nvPr/>
            </p:nvGraphicFramePr>
            <p:xfrm>
              <a:off x="4965" y="2655"/>
              <a:ext cx="1264" cy="773"/>
            </p:xfrm>
            <a:graphic>
              <a:graphicData uri="http://schemas.openxmlformats.org/presentationml/2006/ole">
                <mc:AlternateContent xmlns:mc="http://schemas.openxmlformats.org/markup-compatibility/2006">
                  <mc:Choice xmlns:v="urn:schemas-microsoft-com:vml" Requires="v">
                    <p:oleObj spid="_x0000_s1092" name="Image" r:id="rId5" imgW="4096520" imgH="2505143" progId="Photoshop.Image.9">
                      <p:embed/>
                    </p:oleObj>
                  </mc:Choice>
                  <mc:Fallback>
                    <p:oleObj name="Image" r:id="rId5" imgW="4096520" imgH="2505143" progId="Photoshop.Image.9">
                      <p:embed/>
                      <p:pic>
                        <p:nvPicPr>
                          <p:cNvPr id="9" name="Object 9">
                            <a:extLst>
                              <a:ext uri="{FF2B5EF4-FFF2-40B4-BE49-F238E27FC236}">
                                <a16:creationId xmlns:a16="http://schemas.microsoft.com/office/drawing/2014/main" id="{6AED6907-FEA9-4740-A078-3A2D1C124F0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65" y="2655"/>
                            <a:ext cx="1264" cy="773"/>
                          </a:xfrm>
                          <a:prstGeom prst="rect">
                            <a:avLst/>
                          </a:prstGeom>
                          <a:noFill/>
                          <a:ln>
                            <a:noFill/>
                          </a:ln>
                          <a:effectLst/>
                        </p:spPr>
                      </p:pic>
                    </p:oleObj>
                  </mc:Fallback>
                </mc:AlternateContent>
              </a:graphicData>
            </a:graphic>
          </p:graphicFrame>
          <p:graphicFrame>
            <p:nvGraphicFramePr>
              <p:cNvPr id="10" name="Object 13">
                <a:extLst>
                  <a:ext uri="{FF2B5EF4-FFF2-40B4-BE49-F238E27FC236}">
                    <a16:creationId xmlns:a16="http://schemas.microsoft.com/office/drawing/2014/main" id="{70733E14-56C8-476D-8191-35DB8CF50A1C}"/>
                  </a:ext>
                </a:extLst>
              </p:cNvPr>
              <p:cNvGraphicFramePr>
                <a:graphicFrameLocks noChangeAspect="1"/>
              </p:cNvGraphicFramePr>
              <p:nvPr/>
            </p:nvGraphicFramePr>
            <p:xfrm>
              <a:off x="3662" y="2655"/>
              <a:ext cx="1303" cy="763"/>
            </p:xfrm>
            <a:graphic>
              <a:graphicData uri="http://schemas.openxmlformats.org/presentationml/2006/ole">
                <mc:AlternateContent xmlns:mc="http://schemas.openxmlformats.org/markup-compatibility/2006">
                  <mc:Choice xmlns:v="urn:schemas-microsoft-com:vml" Requires="v">
                    <p:oleObj spid="_x0000_s1093" name="Image" r:id="rId7" imgW="3186286" imgH="1865143" progId="Photoshop.Image.9">
                      <p:embed/>
                    </p:oleObj>
                  </mc:Choice>
                  <mc:Fallback>
                    <p:oleObj name="Image" r:id="rId7" imgW="3186286" imgH="1865143" progId="Photoshop.Image.9">
                      <p:embed/>
                      <p:pic>
                        <p:nvPicPr>
                          <p:cNvPr id="10" name="Object 13">
                            <a:extLst>
                              <a:ext uri="{FF2B5EF4-FFF2-40B4-BE49-F238E27FC236}">
                                <a16:creationId xmlns:a16="http://schemas.microsoft.com/office/drawing/2014/main" id="{70733E14-56C8-476D-8191-35DB8CF50A1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62" y="2655"/>
                            <a:ext cx="1303" cy="763"/>
                          </a:xfrm>
                          <a:prstGeom prst="rect">
                            <a:avLst/>
                          </a:prstGeom>
                          <a:noFill/>
                          <a:ln>
                            <a:noFill/>
                          </a:ln>
                          <a:effectLst/>
                        </p:spPr>
                      </p:pic>
                    </p:oleObj>
                  </mc:Fallback>
                </mc:AlternateContent>
              </a:graphicData>
            </a:graphic>
          </p:graphicFrame>
          <p:graphicFrame>
            <p:nvGraphicFramePr>
              <p:cNvPr id="11" name="Object 18">
                <a:extLst>
                  <a:ext uri="{FF2B5EF4-FFF2-40B4-BE49-F238E27FC236}">
                    <a16:creationId xmlns:a16="http://schemas.microsoft.com/office/drawing/2014/main" id="{149185F5-F41D-4578-AEAB-7EDEF06B3DF9}"/>
                  </a:ext>
                </a:extLst>
              </p:cNvPr>
              <p:cNvGraphicFramePr>
                <a:graphicFrameLocks noChangeAspect="1"/>
              </p:cNvGraphicFramePr>
              <p:nvPr/>
            </p:nvGraphicFramePr>
            <p:xfrm>
              <a:off x="6229" y="2655"/>
              <a:ext cx="1264" cy="777"/>
            </p:xfrm>
            <a:graphic>
              <a:graphicData uri="http://schemas.openxmlformats.org/presentationml/2006/ole">
                <mc:AlternateContent xmlns:mc="http://schemas.openxmlformats.org/markup-compatibility/2006">
                  <mc:Choice xmlns:v="urn:schemas-microsoft-com:vml" Requires="v">
                    <p:oleObj spid="_x0000_s1094" name="Image" r:id="rId9" imgW="4059944" imgH="2496317" progId="Photoshop.Image.9">
                      <p:embed/>
                    </p:oleObj>
                  </mc:Choice>
                  <mc:Fallback>
                    <p:oleObj name="Image" r:id="rId9" imgW="4059944" imgH="2496317" progId="Photoshop.Image.9">
                      <p:embed/>
                      <p:pic>
                        <p:nvPicPr>
                          <p:cNvPr id="11" name="Object 18">
                            <a:extLst>
                              <a:ext uri="{FF2B5EF4-FFF2-40B4-BE49-F238E27FC236}">
                                <a16:creationId xmlns:a16="http://schemas.microsoft.com/office/drawing/2014/main" id="{149185F5-F41D-4578-AEAB-7EDEF06B3DF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229" y="2655"/>
                            <a:ext cx="1264" cy="777"/>
                          </a:xfrm>
                          <a:prstGeom prst="rect">
                            <a:avLst/>
                          </a:prstGeom>
                          <a:noFill/>
                          <a:ln>
                            <a:noFill/>
                          </a:ln>
                          <a:effectLst/>
                        </p:spPr>
                      </p:pic>
                    </p:oleObj>
                  </mc:Fallback>
                </mc:AlternateContent>
              </a:graphicData>
            </a:graphic>
          </p:graphicFrame>
        </p:grpSp>
        <p:sp>
          <p:nvSpPr>
            <p:cNvPr id="12" name="Text Box 20">
              <a:extLst>
                <a:ext uri="{FF2B5EF4-FFF2-40B4-BE49-F238E27FC236}">
                  <a16:creationId xmlns:a16="http://schemas.microsoft.com/office/drawing/2014/main" id="{320A4DB8-5DD4-44D7-91B0-5CAB48B4AB3D}"/>
                </a:ext>
              </a:extLst>
            </p:cNvPr>
            <p:cNvSpPr txBox="1">
              <a:spLocks noChangeArrowheads="1"/>
            </p:cNvSpPr>
            <p:nvPr/>
          </p:nvSpPr>
          <p:spPr bwMode="auto">
            <a:xfrm>
              <a:off x="6655392" y="5362450"/>
              <a:ext cx="487680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000" dirty="0" err="1"/>
                <a:t>Woodburne</a:t>
              </a:r>
              <a:r>
                <a:rPr lang="en-US" altLang="en-US" sz="1000" dirty="0"/>
                <a:t> et al. 1987. New Miocene ringtail possums from South Australia</a:t>
              </a:r>
            </a:p>
          </p:txBody>
        </p:sp>
      </p:grpSp>
      <p:sp>
        <p:nvSpPr>
          <p:cNvPr id="14" name="Arrow: Right 13">
            <a:extLst>
              <a:ext uri="{FF2B5EF4-FFF2-40B4-BE49-F238E27FC236}">
                <a16:creationId xmlns:a16="http://schemas.microsoft.com/office/drawing/2014/main" id="{35CE8943-8049-40E6-B36F-A25F8199C326}"/>
              </a:ext>
            </a:extLst>
          </p:cNvPr>
          <p:cNvSpPr/>
          <p:nvPr/>
        </p:nvSpPr>
        <p:spPr>
          <a:xfrm>
            <a:off x="8037597" y="2343151"/>
            <a:ext cx="396110" cy="13879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5">
            <a:extLst>
              <a:ext uri="{FF2B5EF4-FFF2-40B4-BE49-F238E27FC236}">
                <a16:creationId xmlns:a16="http://schemas.microsoft.com/office/drawing/2014/main" id="{1176A765-E983-49D0-8D80-96918E1D1DCE}"/>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flipH="1">
            <a:off x="4795349" y="1244105"/>
            <a:ext cx="3115844" cy="2336883"/>
          </a:xfrm>
          <a:prstGeom prst="rect">
            <a:avLst/>
          </a:prstGeom>
          <a:solidFill>
            <a:schemeClr val="tx1">
              <a:alpha val="19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 name="Rectangle 17">
            <a:extLst>
              <a:ext uri="{FF2B5EF4-FFF2-40B4-BE49-F238E27FC236}">
                <a16:creationId xmlns:a16="http://schemas.microsoft.com/office/drawing/2014/main" id="{F59F080D-4D0D-4220-9E64-877B2A988CDE}"/>
              </a:ext>
            </a:extLst>
          </p:cNvPr>
          <p:cNvSpPr/>
          <p:nvPr/>
        </p:nvSpPr>
        <p:spPr>
          <a:xfrm>
            <a:off x="5907470" y="3273211"/>
            <a:ext cx="2066925" cy="307777"/>
          </a:xfrm>
          <a:prstGeom prst="rect">
            <a:avLst/>
          </a:prstGeom>
        </p:spPr>
        <p:txBody>
          <a:bodyPr wrap="square">
            <a:spAutoFit/>
          </a:bodyPr>
          <a:lstStyle/>
          <a:p>
            <a:pPr>
              <a:spcBef>
                <a:spcPct val="50000"/>
              </a:spcBef>
            </a:pPr>
            <a:r>
              <a:rPr lang="en-US" altLang="en-US" sz="1400" dirty="0"/>
              <a:t>Illustration by Coco </a:t>
            </a:r>
            <a:r>
              <a:rPr lang="en-US" altLang="en-US" sz="1400" dirty="0" err="1"/>
              <a:t>Kishi</a:t>
            </a:r>
            <a:endParaRPr lang="en-US" altLang="en-US" sz="1400" dirty="0"/>
          </a:p>
        </p:txBody>
      </p:sp>
      <p:sp>
        <p:nvSpPr>
          <p:cNvPr id="19" name="Rectangle 18">
            <a:extLst>
              <a:ext uri="{FF2B5EF4-FFF2-40B4-BE49-F238E27FC236}">
                <a16:creationId xmlns:a16="http://schemas.microsoft.com/office/drawing/2014/main" id="{17704313-B014-4939-AD7D-7CBAB021018A}"/>
              </a:ext>
            </a:extLst>
          </p:cNvPr>
          <p:cNvSpPr/>
          <p:nvPr/>
        </p:nvSpPr>
        <p:spPr>
          <a:xfrm>
            <a:off x="9204316" y="3494734"/>
            <a:ext cx="2401216" cy="307777"/>
          </a:xfrm>
          <a:prstGeom prst="rect">
            <a:avLst/>
          </a:prstGeom>
        </p:spPr>
        <p:txBody>
          <a:bodyPr wrap="square">
            <a:spAutoFit/>
          </a:bodyPr>
          <a:lstStyle/>
          <a:p>
            <a:pPr>
              <a:spcBef>
                <a:spcPct val="50000"/>
              </a:spcBef>
            </a:pPr>
            <a:r>
              <a:rPr lang="en-US" sz="1400" dirty="0"/>
              <a:t>Illustration by Peter Schouten</a:t>
            </a:r>
            <a:endParaRPr lang="en-US" altLang="en-US" sz="1400" dirty="0"/>
          </a:p>
        </p:txBody>
      </p:sp>
    </p:spTree>
    <p:extLst>
      <p:ext uri="{BB962C8B-B14F-4D97-AF65-F5344CB8AC3E}">
        <p14:creationId xmlns:p14="http://schemas.microsoft.com/office/powerpoint/2010/main" val="83301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a:t>- </a:t>
            </a:r>
            <a:fld id="{CF70E430-998E-4908-836F-E9BC2B613AC2}" type="slidenum">
              <a:rPr lang="en-US" smtClean="0"/>
              <a:pPr algn="ctr">
                <a:defRPr/>
              </a:pPr>
              <a:t>30</a:t>
            </a:fld>
            <a:r>
              <a:rPr lang="en-US"/>
              <a:t> -</a:t>
            </a:r>
            <a:endParaRPr lang="en-US" dirty="0"/>
          </a:p>
        </p:txBody>
      </p:sp>
      <p:sp>
        <p:nvSpPr>
          <p:cNvPr id="3" name="Footer Placeholder 2"/>
          <p:cNvSpPr>
            <a:spLocks noGrp="1"/>
          </p:cNvSpPr>
          <p:nvPr>
            <p:ph type="ftr" sz="quarter" idx="11"/>
          </p:nvPr>
        </p:nvSpPr>
        <p:spPr/>
        <p:txBody>
          <a:bodyPr/>
          <a:lstStyle/>
          <a:p>
            <a:pPr>
              <a:defRPr/>
            </a:pPr>
            <a:r>
              <a:rPr lang="en-US" dirty="0"/>
              <a:t>Laboratory for Percutaneous Surgery – Copyright © Queen’s University, 2018</a:t>
            </a:r>
          </a:p>
        </p:txBody>
      </p:sp>
      <p:sp>
        <p:nvSpPr>
          <p:cNvPr id="4" name="Title 1"/>
          <p:cNvSpPr txBox="1">
            <a:spLocks/>
          </p:cNvSpPr>
          <p:nvPr/>
        </p:nvSpPr>
        <p:spPr>
          <a:xfrm>
            <a:off x="1981200" y="0"/>
            <a:ext cx="8229600" cy="838200"/>
          </a:xfrm>
          <a:prstGeom prst="rect">
            <a:avLst/>
          </a:prstGeom>
        </p:spPr>
        <p:txBody>
          <a:bodyPr anchor="ct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Slicer is extensible</a:t>
            </a:r>
          </a:p>
        </p:txBody>
      </p:sp>
      <p:sp>
        <p:nvSpPr>
          <p:cNvPr id="5" name="TextBox 4"/>
          <p:cNvSpPr txBox="1"/>
          <p:nvPr/>
        </p:nvSpPr>
        <p:spPr>
          <a:xfrm>
            <a:off x="1764149" y="5265004"/>
            <a:ext cx="8522851" cy="830997"/>
          </a:xfrm>
          <a:prstGeom prst="rect">
            <a:avLst/>
          </a:prstGeom>
          <a:noFill/>
        </p:spPr>
        <p:txBody>
          <a:bodyPr wrap="square" rtlCol="0">
            <a:spAutoFit/>
          </a:bodyPr>
          <a:lstStyle/>
          <a:p>
            <a:pPr algn="ctr"/>
            <a:r>
              <a:rPr lang="en-US" sz="2400" dirty="0"/>
              <a:t>The Slicer Extension Manager offers the possibility to the user to download and install additional Slicer modules</a:t>
            </a:r>
          </a:p>
        </p:txBody>
      </p:sp>
      <p:pic>
        <p:nvPicPr>
          <p:cNvPr id="7" name="Picture 6"/>
          <p:cNvPicPr>
            <a:picLocks noChangeAspect="1"/>
          </p:cNvPicPr>
          <p:nvPr/>
        </p:nvPicPr>
        <p:blipFill>
          <a:blip r:embed="rId2"/>
          <a:stretch>
            <a:fillRect/>
          </a:stretch>
        </p:blipFill>
        <p:spPr>
          <a:xfrm>
            <a:off x="3065849" y="902474"/>
            <a:ext cx="6060305" cy="4333443"/>
          </a:xfrm>
          <a:prstGeom prst="rect">
            <a:avLst/>
          </a:prstGeom>
        </p:spPr>
      </p:pic>
    </p:spTree>
    <p:extLst>
      <p:ext uri="{BB962C8B-B14F-4D97-AF65-F5344CB8AC3E}">
        <p14:creationId xmlns:p14="http://schemas.microsoft.com/office/powerpoint/2010/main" val="32069471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bwMode="auto">
          <a:xfrm>
            <a:off x="1600711" y="0"/>
            <a:ext cx="3962400" cy="1143000"/>
          </a:xfrm>
          <a:prstGeom prst="rect">
            <a:avLst/>
          </a:prstGeom>
          <a:noFill/>
          <a:ln w="9525">
            <a:noFill/>
            <a:miter lim="800000"/>
            <a:headEnd/>
            <a:tailEnd/>
          </a:ln>
        </p:spPr>
        <p:txBody>
          <a:bodyPr anchor="ctr"/>
          <a:lstStyle/>
          <a:p>
            <a:pPr algn="ctr" eaLnBrk="0" hangingPunct="0">
              <a:defRPr/>
            </a:pPr>
            <a:r>
              <a:rPr lang="en-CA" sz="2800" b="1" dirty="0">
                <a:solidFill>
                  <a:schemeClr val="tx2"/>
                </a:solidFill>
                <a:latin typeface="+mj-lt"/>
                <a:ea typeface="+mj-ea"/>
                <a:cs typeface="+mj-cs"/>
              </a:rPr>
              <a:t>Without an application platform</a:t>
            </a:r>
          </a:p>
        </p:txBody>
      </p:sp>
      <p:sp>
        <p:nvSpPr>
          <p:cNvPr id="6" name="Content Placeholder 2"/>
          <p:cNvSpPr txBox="1">
            <a:spLocks/>
          </p:cNvSpPr>
          <p:nvPr/>
        </p:nvSpPr>
        <p:spPr>
          <a:xfrm>
            <a:off x="1600711" y="1268761"/>
            <a:ext cx="4191000" cy="3168352"/>
          </a:xfrm>
          <a:prstGeom prst="rect">
            <a:avLst/>
          </a:prstGeom>
        </p:spPr>
        <p:txBody>
          <a:bodyPr/>
          <a:lstStyle/>
          <a:p>
            <a:pPr marL="342900" indent="-342900" eaLnBrk="0" hangingPunct="0">
              <a:spcBef>
                <a:spcPct val="20000"/>
              </a:spcBef>
              <a:buFont typeface="Arial" charset="0"/>
              <a:buChar char="•"/>
              <a:defRPr/>
            </a:pPr>
            <a:r>
              <a:rPr lang="en-CA" sz="2400" dirty="0"/>
              <a:t>Each application is developed from ground up</a:t>
            </a:r>
          </a:p>
          <a:p>
            <a:pPr marL="342900" indent="-342900" eaLnBrk="0" hangingPunct="0">
              <a:spcBef>
                <a:spcPct val="20000"/>
              </a:spcBef>
              <a:buFont typeface="Arial" charset="0"/>
              <a:buChar char="•"/>
              <a:defRPr/>
            </a:pPr>
            <a:r>
              <a:rPr lang="en-CA" sz="2400" dirty="0"/>
              <a:t>Completely new software is developed for each problem/procedure/device</a:t>
            </a:r>
          </a:p>
          <a:p>
            <a:pPr marL="342900" indent="-342900" eaLnBrk="0" hangingPunct="0">
              <a:spcBef>
                <a:spcPct val="20000"/>
              </a:spcBef>
              <a:buFont typeface="Arial" charset="0"/>
              <a:buChar char="•"/>
              <a:defRPr/>
            </a:pPr>
            <a:r>
              <a:rPr lang="en-CA" sz="2400" dirty="0"/>
              <a:t>Significant work is needed to integrate new, advanced algorithms</a:t>
            </a:r>
          </a:p>
          <a:p>
            <a:pPr eaLnBrk="0" hangingPunct="0">
              <a:spcBef>
                <a:spcPct val="20000"/>
              </a:spcBef>
              <a:defRPr/>
            </a:pPr>
            <a:endParaRPr lang="en-CA" sz="2400" dirty="0"/>
          </a:p>
        </p:txBody>
      </p:sp>
      <p:grpSp>
        <p:nvGrpSpPr>
          <p:cNvPr id="17" name="Group 16"/>
          <p:cNvGrpSpPr/>
          <p:nvPr/>
        </p:nvGrpSpPr>
        <p:grpSpPr>
          <a:xfrm>
            <a:off x="5791711" y="0"/>
            <a:ext cx="4419600" cy="4581128"/>
            <a:chOff x="4648200" y="0"/>
            <a:chExt cx="4419600" cy="4581128"/>
          </a:xfrm>
        </p:grpSpPr>
        <p:sp>
          <p:nvSpPr>
            <p:cNvPr id="7" name="Content Placeholder 2"/>
            <p:cNvSpPr txBox="1">
              <a:spLocks/>
            </p:cNvSpPr>
            <p:nvPr/>
          </p:nvSpPr>
          <p:spPr bwMode="auto">
            <a:xfrm>
              <a:off x="4648200" y="1268759"/>
              <a:ext cx="4419600" cy="3312369"/>
            </a:xfrm>
            <a:prstGeom prst="rect">
              <a:avLst/>
            </a:prstGeom>
            <a:noFill/>
            <a:ln w="9525">
              <a:noFill/>
              <a:miter lim="800000"/>
              <a:headEnd/>
              <a:tailEnd/>
            </a:ln>
          </p:spPr>
          <p:txBody>
            <a:bodyPr/>
            <a:lstStyle/>
            <a:p>
              <a:pPr marL="342900" indent="-342900" eaLnBrk="0" hangingPunct="0">
                <a:spcBef>
                  <a:spcPct val="20000"/>
                </a:spcBef>
                <a:buFont typeface="Arial" charset="0"/>
                <a:buChar char="•"/>
                <a:defRPr/>
              </a:pPr>
              <a:r>
                <a:rPr lang="en-CA" sz="2400" dirty="0"/>
                <a:t>Core functionalities are already implemented</a:t>
              </a:r>
            </a:p>
            <a:p>
              <a:pPr marL="342900" indent="-342900" eaLnBrk="0" hangingPunct="0">
                <a:spcBef>
                  <a:spcPct val="20000"/>
                </a:spcBef>
                <a:buFont typeface="Arial" charset="0"/>
                <a:buChar char="•"/>
                <a:defRPr/>
              </a:pPr>
              <a:r>
                <a:rPr lang="en-US" sz="2400" dirty="0"/>
                <a:t>New software modules can be developed for specific needs</a:t>
              </a:r>
              <a:endParaRPr lang="en-CA" sz="2400" dirty="0"/>
            </a:p>
            <a:p>
              <a:pPr marL="342900" indent="-342900" eaLnBrk="0" hangingPunct="0">
                <a:spcBef>
                  <a:spcPct val="20000"/>
                </a:spcBef>
                <a:buFont typeface="Arial" charset="0"/>
                <a:buChar char="•"/>
                <a:defRPr/>
              </a:pPr>
              <a:r>
                <a:rPr lang="en-CA" sz="2400" dirty="0"/>
                <a:t>Many new, advanced algorithms are available</a:t>
              </a:r>
            </a:p>
            <a:p>
              <a:pPr marL="342900" indent="-342900" eaLnBrk="0" hangingPunct="0">
                <a:spcBef>
                  <a:spcPct val="20000"/>
                </a:spcBef>
                <a:buFont typeface="Arial" charset="0"/>
                <a:buChar char="•"/>
                <a:defRPr/>
              </a:pPr>
              <a:r>
                <a:rPr lang="en-CA" sz="2400" dirty="0"/>
                <a:t>Well-supported with a large user and developer community</a:t>
              </a:r>
            </a:p>
            <a:p>
              <a:pPr algn="ctr" eaLnBrk="0" hangingPunct="0">
                <a:spcBef>
                  <a:spcPct val="20000"/>
                </a:spcBef>
                <a:buFont typeface="Arial" charset="0"/>
                <a:buNone/>
                <a:defRPr/>
              </a:pPr>
              <a:endParaRPr lang="en-CA" sz="2400" dirty="0"/>
            </a:p>
          </p:txBody>
        </p:sp>
        <p:sp>
          <p:nvSpPr>
            <p:cNvPr id="8" name="Title 1"/>
            <p:cNvSpPr txBox="1">
              <a:spLocks/>
            </p:cNvSpPr>
            <p:nvPr/>
          </p:nvSpPr>
          <p:spPr bwMode="auto">
            <a:xfrm>
              <a:off x="4800600" y="0"/>
              <a:ext cx="3962400" cy="1143000"/>
            </a:xfrm>
            <a:prstGeom prst="rect">
              <a:avLst/>
            </a:prstGeom>
            <a:noFill/>
            <a:ln w="9525">
              <a:noFill/>
              <a:miter lim="800000"/>
              <a:headEnd/>
              <a:tailEnd/>
            </a:ln>
          </p:spPr>
          <p:txBody>
            <a:bodyPr anchor="ctr"/>
            <a:lstStyle/>
            <a:p>
              <a:pPr algn="ctr" eaLnBrk="0" hangingPunct="0">
                <a:defRPr/>
              </a:pPr>
              <a:r>
                <a:rPr lang="en-CA" sz="2800" b="1" dirty="0">
                  <a:solidFill>
                    <a:schemeClr val="tx2"/>
                  </a:solidFill>
                  <a:latin typeface="+mj-lt"/>
                  <a:ea typeface="+mj-ea"/>
                  <a:cs typeface="+mj-cs"/>
                </a:rPr>
                <a:t>Building on an application platform</a:t>
              </a:r>
            </a:p>
          </p:txBody>
        </p:sp>
      </p:grpSp>
      <p:grpSp>
        <p:nvGrpSpPr>
          <p:cNvPr id="16" name="Group 15"/>
          <p:cNvGrpSpPr/>
          <p:nvPr/>
        </p:nvGrpSpPr>
        <p:grpSpPr>
          <a:xfrm>
            <a:off x="1524511" y="4772000"/>
            <a:ext cx="8393138" cy="1226208"/>
            <a:chOff x="381000" y="4772000"/>
            <a:chExt cx="8393138" cy="1226208"/>
          </a:xfrm>
        </p:grpSpPr>
        <p:grpSp>
          <p:nvGrpSpPr>
            <p:cNvPr id="4" name="Group 3"/>
            <p:cNvGrpSpPr/>
            <p:nvPr/>
          </p:nvGrpSpPr>
          <p:grpSpPr>
            <a:xfrm>
              <a:off x="381000" y="4772000"/>
              <a:ext cx="3902968" cy="1202928"/>
              <a:chOff x="381000" y="4772000"/>
              <a:chExt cx="3902968" cy="1202928"/>
            </a:xfrm>
          </p:grpSpPr>
          <p:sp>
            <p:nvSpPr>
              <p:cNvPr id="3" name="Rectangle 2"/>
              <p:cNvSpPr/>
              <p:nvPr/>
            </p:nvSpPr>
            <p:spPr>
              <a:xfrm>
                <a:off x="907976" y="4822800"/>
                <a:ext cx="3375992" cy="1152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0" hangingPunct="0">
                  <a:spcBef>
                    <a:spcPct val="20000"/>
                  </a:spcBef>
                  <a:buFont typeface="Arial" charset="0"/>
                  <a:buNone/>
                  <a:defRPr/>
                </a:pPr>
                <a:r>
                  <a:rPr lang="en-CA" sz="2400" dirty="0">
                    <a:solidFill>
                      <a:srgbClr val="00B050"/>
                    </a:solidFill>
                  </a:rPr>
                  <a:t>Quick start.</a:t>
                </a:r>
              </a:p>
              <a:p>
                <a:pPr eaLnBrk="0" hangingPunct="0">
                  <a:spcBef>
                    <a:spcPct val="20000"/>
                  </a:spcBef>
                  <a:buFont typeface="Arial" charset="0"/>
                  <a:buNone/>
                  <a:defRPr/>
                </a:pPr>
                <a:r>
                  <a:rPr lang="en-CA" sz="2400" dirty="0">
                    <a:solidFill>
                      <a:srgbClr val="FF0000"/>
                    </a:solidFill>
                  </a:rPr>
                  <a:t>Huge waste of time, money, and effort overall.</a:t>
                </a:r>
              </a:p>
            </p:txBody>
          </p:sp>
          <p:pic>
            <p:nvPicPr>
              <p:cNvPr id="11" name="Picture 2" descr="C:\Documents and Settings\andras\Local Settings\Temporary Internet Files\Content.IE5\PGE4P71G\MC900441322[1].png"/>
              <p:cNvPicPr>
                <a:picLocks noChangeAspect="1" noChangeArrowheads="1"/>
              </p:cNvPicPr>
              <p:nvPr/>
            </p:nvPicPr>
            <p:blipFill>
              <a:blip r:embed="rId4" cstate="print"/>
              <a:srcRect/>
              <a:stretch>
                <a:fillRect/>
              </a:stretch>
            </p:blipFill>
            <p:spPr bwMode="auto">
              <a:xfrm>
                <a:off x="403920" y="4772000"/>
                <a:ext cx="457200" cy="457200"/>
              </a:xfrm>
              <a:prstGeom prst="rect">
                <a:avLst/>
              </a:prstGeom>
              <a:noFill/>
            </p:spPr>
          </p:pic>
          <p:pic>
            <p:nvPicPr>
              <p:cNvPr id="12" name="Picture 3" descr="C:\Documents and Settings\andras\Local Settings\Temporary Internet Files\Content.IE5\KAA245SN\MC900441321[1].png"/>
              <p:cNvPicPr>
                <a:picLocks noChangeAspect="1" noChangeArrowheads="1"/>
              </p:cNvPicPr>
              <p:nvPr/>
            </p:nvPicPr>
            <p:blipFill>
              <a:blip r:embed="rId5" cstate="print"/>
              <a:srcRect/>
              <a:stretch>
                <a:fillRect/>
              </a:stretch>
            </p:blipFill>
            <p:spPr bwMode="auto">
              <a:xfrm>
                <a:off x="381000" y="5492080"/>
                <a:ext cx="457200" cy="457200"/>
              </a:xfrm>
              <a:prstGeom prst="rect">
                <a:avLst/>
              </a:prstGeom>
              <a:noFill/>
            </p:spPr>
          </p:pic>
        </p:grpSp>
        <p:grpSp>
          <p:nvGrpSpPr>
            <p:cNvPr id="15" name="Group 14"/>
            <p:cNvGrpSpPr/>
            <p:nvPr/>
          </p:nvGrpSpPr>
          <p:grpSpPr>
            <a:xfrm>
              <a:off x="4644008" y="4822374"/>
              <a:ext cx="4130130" cy="1175834"/>
              <a:chOff x="4644008" y="4822374"/>
              <a:chExt cx="4130130" cy="1175834"/>
            </a:xfrm>
          </p:grpSpPr>
          <p:sp>
            <p:nvSpPr>
              <p:cNvPr id="9" name="Rectangle 8"/>
              <p:cNvSpPr/>
              <p:nvPr/>
            </p:nvSpPr>
            <p:spPr>
              <a:xfrm>
                <a:off x="5110114" y="4822374"/>
                <a:ext cx="3664024" cy="11758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0" hangingPunct="0">
                  <a:spcBef>
                    <a:spcPct val="20000"/>
                  </a:spcBef>
                  <a:buFont typeface="Arial" charset="0"/>
                  <a:buNone/>
                  <a:defRPr/>
                </a:pPr>
                <a:r>
                  <a:rPr lang="en-CA" sz="2400" dirty="0">
                    <a:solidFill>
                      <a:srgbClr val="FF0000"/>
                    </a:solidFill>
                  </a:rPr>
                  <a:t>Investment at the beginning: learning.</a:t>
                </a:r>
              </a:p>
              <a:p>
                <a:pPr eaLnBrk="0" hangingPunct="0">
                  <a:spcBef>
                    <a:spcPct val="20000"/>
                  </a:spcBef>
                  <a:buFont typeface="Arial" charset="0"/>
                  <a:buNone/>
                  <a:defRPr/>
                </a:pPr>
                <a:r>
                  <a:rPr lang="en-CA" sz="2400" dirty="0">
                    <a:solidFill>
                      <a:srgbClr val="00B050"/>
                    </a:solidFill>
                  </a:rPr>
                  <a:t>Minimal wasted efforts. </a:t>
                </a:r>
              </a:p>
            </p:txBody>
          </p:sp>
          <p:pic>
            <p:nvPicPr>
              <p:cNvPr id="13" name="Picture 2" descr="C:\Documents and Settings\andras\Local Settings\Temporary Internet Files\Content.IE5\PGE4P71G\MC900441322[1].png"/>
              <p:cNvPicPr>
                <a:picLocks noChangeAspect="1" noChangeArrowheads="1"/>
              </p:cNvPicPr>
              <p:nvPr/>
            </p:nvPicPr>
            <p:blipFill>
              <a:blip r:embed="rId4" cstate="print"/>
              <a:srcRect/>
              <a:stretch>
                <a:fillRect/>
              </a:stretch>
            </p:blipFill>
            <p:spPr bwMode="auto">
              <a:xfrm>
                <a:off x="4644008" y="5541008"/>
                <a:ext cx="457200" cy="457200"/>
              </a:xfrm>
              <a:prstGeom prst="rect">
                <a:avLst/>
              </a:prstGeom>
              <a:noFill/>
            </p:spPr>
          </p:pic>
          <p:pic>
            <p:nvPicPr>
              <p:cNvPr id="14" name="Picture 3" descr="C:\Documents and Settings\andras\Local Settings\Temporary Internet Files\Content.IE5\KAA245SN\MC900441321[1].png"/>
              <p:cNvPicPr>
                <a:picLocks noChangeAspect="1" noChangeArrowheads="1"/>
              </p:cNvPicPr>
              <p:nvPr/>
            </p:nvPicPr>
            <p:blipFill>
              <a:blip r:embed="rId5" cstate="print"/>
              <a:srcRect/>
              <a:stretch>
                <a:fillRect/>
              </a:stretch>
            </p:blipFill>
            <p:spPr bwMode="auto">
              <a:xfrm>
                <a:off x="4644008" y="4916016"/>
                <a:ext cx="457200" cy="457200"/>
              </a:xfrm>
              <a:prstGeom prst="rect">
                <a:avLst/>
              </a:prstGeom>
              <a:noFill/>
            </p:spPr>
          </p:pic>
        </p:grpSp>
      </p:grpSp>
      <p:sp>
        <p:nvSpPr>
          <p:cNvPr id="20" name="Slide Number Placeholder 1"/>
          <p:cNvSpPr>
            <a:spLocks noGrp="1"/>
          </p:cNvSpPr>
          <p:nvPr>
            <p:ph type="sldNum" sz="quarter" idx="10"/>
          </p:nvPr>
        </p:nvSpPr>
        <p:spPr>
          <a:xfrm>
            <a:off x="8306311" y="6356351"/>
            <a:ext cx="533400" cy="365125"/>
          </a:xfrm>
        </p:spPr>
        <p:txBody>
          <a:bodyPr/>
          <a:lstStyle/>
          <a:p>
            <a:pPr algn="ctr">
              <a:defRPr/>
            </a:pPr>
            <a:r>
              <a:rPr lang="en-US" dirty="0"/>
              <a:t>- </a:t>
            </a:r>
            <a:fld id="{56889711-7CC8-4EBF-93B1-BBA7911D692F}" type="slidenum">
              <a:rPr lang="en-US" smtClean="0"/>
              <a:t>31</a:t>
            </a:fld>
            <a:r>
              <a:rPr lang="en-US" dirty="0"/>
              <a:t> -</a:t>
            </a:r>
          </a:p>
        </p:txBody>
      </p:sp>
      <p:sp>
        <p:nvSpPr>
          <p:cNvPr id="21" name="Footer Placeholder 2"/>
          <p:cNvSpPr>
            <a:spLocks noGrp="1"/>
          </p:cNvSpPr>
          <p:nvPr>
            <p:ph type="ftr" sz="quarter" idx="11"/>
          </p:nvPr>
        </p:nvSpPr>
        <p:spPr>
          <a:xfrm>
            <a:off x="3048511" y="6356351"/>
            <a:ext cx="5257800" cy="365125"/>
          </a:xfrm>
        </p:spPr>
        <p:txBody>
          <a:bodyPr/>
          <a:lstStyle/>
          <a:p>
            <a:pPr>
              <a:defRPr/>
            </a:pPr>
            <a:r>
              <a:rPr lang="en-US" dirty="0"/>
              <a:t>Laboratory for Percutaneous Surgery – Copyright © Queen’s University, 2018</a:t>
            </a:r>
          </a:p>
        </p:txBody>
      </p:sp>
    </p:spTree>
    <p:custDataLst>
      <p:tags r:id="rId1"/>
    </p:custDataLst>
    <p:extLst>
      <p:ext uri="{BB962C8B-B14F-4D97-AF65-F5344CB8AC3E}">
        <p14:creationId xmlns:p14="http://schemas.microsoft.com/office/powerpoint/2010/main" val="3779638892"/>
      </p:ext>
    </p:extLst>
  </p:cSld>
  <p:clrMapOvr>
    <a:masterClrMapping/>
  </p:clrMapOvr>
  <mc:AlternateContent xmlns:mc="http://schemas.openxmlformats.org/markup-compatibility/2006" xmlns:p14="http://schemas.microsoft.com/office/powerpoint/2010/main">
    <mc:Choice Requires="p14">
      <p:transition spd="slow" p14:dur="2000" advTm="1579"/>
    </mc:Choice>
    <mc:Fallback xmlns="">
      <p:transition spd="slow" advTm="157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C11CE7-E98B-42B5-AD00-94264D609BA8}"/>
              </a:ext>
            </a:extLst>
          </p:cNvPr>
          <p:cNvSpPr>
            <a:spLocks noGrp="1"/>
          </p:cNvSpPr>
          <p:nvPr>
            <p:ph type="title"/>
          </p:nvPr>
        </p:nvSpPr>
        <p:spPr>
          <a:xfrm>
            <a:off x="147484" y="-126488"/>
            <a:ext cx="11897032" cy="1325563"/>
          </a:xfrm>
        </p:spPr>
        <p:txBody>
          <a:bodyPr/>
          <a:lstStyle/>
          <a:p>
            <a:pPr algn="ctr"/>
            <a:r>
              <a:rPr lang="en-US" b="1" dirty="0"/>
              <a:t>How big of a dataset I can work on with Slicer?</a:t>
            </a:r>
          </a:p>
        </p:txBody>
      </p:sp>
      <p:sp>
        <p:nvSpPr>
          <p:cNvPr id="3" name="Content Placeholder 2">
            <a:extLst>
              <a:ext uri="{FF2B5EF4-FFF2-40B4-BE49-F238E27FC236}">
                <a16:creationId xmlns:a16="http://schemas.microsoft.com/office/drawing/2014/main" id="{93DB5E20-8222-4F56-90A9-90821AFDC876}"/>
              </a:ext>
            </a:extLst>
          </p:cNvPr>
          <p:cNvSpPr>
            <a:spLocks noGrp="1"/>
          </p:cNvSpPr>
          <p:nvPr>
            <p:ph sz="half" idx="1"/>
          </p:nvPr>
        </p:nvSpPr>
        <p:spPr>
          <a:xfrm>
            <a:off x="838200" y="1199074"/>
            <a:ext cx="10527890" cy="5658925"/>
          </a:xfrm>
        </p:spPr>
        <p:txBody>
          <a:bodyPr>
            <a:normAutofit fontScale="92500" lnSpcReduction="20000"/>
          </a:bodyPr>
          <a:lstStyle/>
          <a:p>
            <a:r>
              <a:rPr lang="en-US" dirty="0"/>
              <a:t>Depends on what you want to do:</a:t>
            </a:r>
          </a:p>
          <a:p>
            <a:r>
              <a:rPr lang="en-US" dirty="0"/>
              <a:t>Rule of thumb 6-10X more RAM than your dataset size.</a:t>
            </a:r>
          </a:p>
          <a:p>
            <a:pPr lvl="1"/>
            <a:r>
              <a:rPr lang="en-US" dirty="0"/>
              <a:t>E.g. 1024x1024x1024 scan with intensity ranges from 0-4096 would be 2GB</a:t>
            </a:r>
          </a:p>
          <a:p>
            <a:pPr lvl="1"/>
            <a:r>
              <a:rPr lang="en-US" dirty="0"/>
              <a:t>Suggested RAM is be 12-20GB.  </a:t>
            </a:r>
          </a:p>
          <a:p>
            <a:pPr lvl="1"/>
            <a:r>
              <a:rPr lang="en-US" dirty="0"/>
              <a:t>Most filters and tasks Slicer is multi-threaded, thus would benefit from multi-core computer architecture</a:t>
            </a:r>
          </a:p>
          <a:p>
            <a:pPr lvl="1"/>
            <a:r>
              <a:rPr lang="en-US" dirty="0"/>
              <a:t>If you do registration, requirements would approximately double</a:t>
            </a:r>
          </a:p>
          <a:p>
            <a:r>
              <a:rPr lang="en-US" dirty="0"/>
              <a:t>3D Volume Rendering (</a:t>
            </a:r>
            <a:r>
              <a:rPr lang="en-US" dirty="0" err="1"/>
              <a:t>Raycasting</a:t>
            </a:r>
            <a:r>
              <a:rPr lang="en-US" dirty="0"/>
              <a:t>) needs a high-end GPU with more memory than your largest dataset. </a:t>
            </a:r>
          </a:p>
          <a:p>
            <a:pPr lvl="1"/>
            <a:r>
              <a:rPr lang="en-US" dirty="0"/>
              <a:t>So, example above would work on a GPU with 3GB GPU RAM.</a:t>
            </a:r>
          </a:p>
          <a:p>
            <a:pPr lvl="1"/>
            <a:r>
              <a:rPr lang="en-US" dirty="0"/>
              <a:t>It also depends on your GPUs hardware capabilities (check gpuinfo.org)</a:t>
            </a:r>
          </a:p>
          <a:p>
            <a:pPr lvl="1"/>
            <a:r>
              <a:rPr lang="en-US" dirty="0"/>
              <a:t>CPU rendering always works, but slow (unless you have dozens of cores).</a:t>
            </a:r>
          </a:p>
          <a:p>
            <a:r>
              <a:rPr lang="en-US" dirty="0"/>
              <a:t>You can use </a:t>
            </a:r>
            <a:r>
              <a:rPr lang="en-US" dirty="0" err="1"/>
              <a:t>downsample</a:t>
            </a:r>
            <a:r>
              <a:rPr lang="en-US" dirty="0"/>
              <a:t> or crop your volume to match it to your hardware. </a:t>
            </a:r>
          </a:p>
          <a:p>
            <a:r>
              <a:rPr lang="en-US" dirty="0"/>
              <a:t>Keep your data as a 3D volume. Reading one large files is very fast compared to reading thousands of small files.</a:t>
            </a:r>
          </a:p>
          <a:p>
            <a:r>
              <a:rPr lang="en-US" dirty="0"/>
              <a:t>NVME SSDs are very good investment. </a:t>
            </a:r>
          </a:p>
        </p:txBody>
      </p:sp>
    </p:spTree>
    <p:extLst>
      <p:ext uri="{BB962C8B-B14F-4D97-AF65-F5344CB8AC3E}">
        <p14:creationId xmlns:p14="http://schemas.microsoft.com/office/powerpoint/2010/main" val="401571585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E34418-FBED-4B3E-AB84-3F16F68C103D}"/>
              </a:ext>
            </a:extLst>
          </p:cNvPr>
          <p:cNvSpPr>
            <a:spLocks noGrp="1"/>
          </p:cNvSpPr>
          <p:nvPr>
            <p:ph type="title"/>
          </p:nvPr>
        </p:nvSpPr>
        <p:spPr>
          <a:xfrm>
            <a:off x="3849461" y="86771"/>
            <a:ext cx="4718957" cy="781957"/>
          </a:xfrm>
        </p:spPr>
        <p:txBody>
          <a:bodyPr/>
          <a:lstStyle/>
          <a:p>
            <a:r>
              <a:rPr lang="en-US" b="1" dirty="0"/>
              <a:t>Acknowledgements</a:t>
            </a:r>
          </a:p>
        </p:txBody>
      </p:sp>
      <p:sp>
        <p:nvSpPr>
          <p:cNvPr id="6" name="TextBox 5">
            <a:extLst>
              <a:ext uri="{FF2B5EF4-FFF2-40B4-BE49-F238E27FC236}">
                <a16:creationId xmlns:a16="http://schemas.microsoft.com/office/drawing/2014/main" id="{064E369A-8B40-4296-9204-B118407FDDF8}"/>
              </a:ext>
            </a:extLst>
          </p:cNvPr>
          <p:cNvSpPr txBox="1"/>
          <p:nvPr/>
        </p:nvSpPr>
        <p:spPr>
          <a:xfrm>
            <a:off x="94426" y="1000655"/>
            <a:ext cx="5387892" cy="2031325"/>
          </a:xfrm>
          <a:prstGeom prst="rect">
            <a:avLst/>
          </a:prstGeom>
          <a:noFill/>
        </p:spPr>
        <p:txBody>
          <a:bodyPr wrap="square" rtlCol="0">
            <a:spAutoFit/>
          </a:bodyPr>
          <a:lstStyle/>
          <a:p>
            <a:r>
              <a:rPr lang="en-US" b="1" u="sng" dirty="0" err="1"/>
              <a:t>SlicerMorph</a:t>
            </a:r>
            <a:r>
              <a:rPr lang="en-US" b="1" u="sng" dirty="0"/>
              <a:t> Team</a:t>
            </a:r>
          </a:p>
          <a:p>
            <a:pPr lvl="1"/>
            <a:r>
              <a:rPr lang="en-US" dirty="0"/>
              <a:t>Sara Rolfe (UW/SCRI, Lead Developer)</a:t>
            </a:r>
          </a:p>
          <a:p>
            <a:pPr lvl="1"/>
            <a:r>
              <a:rPr lang="en-US" dirty="0"/>
              <a:t>Doug Boyer (Duke, </a:t>
            </a:r>
            <a:r>
              <a:rPr lang="en-US" dirty="0" err="1"/>
              <a:t>SlicerMorph</a:t>
            </a:r>
            <a:r>
              <a:rPr lang="en-US" dirty="0"/>
              <a:t> Co-PI)</a:t>
            </a:r>
          </a:p>
          <a:p>
            <a:pPr lvl="1"/>
            <a:r>
              <a:rPr lang="en-US" dirty="0"/>
              <a:t>Julie Winchester (Duke, </a:t>
            </a:r>
            <a:r>
              <a:rPr lang="en-US" dirty="0" err="1"/>
              <a:t>MorphoSource</a:t>
            </a:r>
            <a:r>
              <a:rPr lang="en-US" dirty="0"/>
              <a:t>)</a:t>
            </a:r>
          </a:p>
          <a:p>
            <a:pPr lvl="1"/>
            <a:r>
              <a:rPr lang="en-US" dirty="0"/>
              <a:t>Adam Summers (UW, </a:t>
            </a:r>
            <a:r>
              <a:rPr lang="en-US" dirty="0" err="1"/>
              <a:t>SlicerMorph</a:t>
            </a:r>
            <a:r>
              <a:rPr lang="en-US" dirty="0"/>
              <a:t> Co-PI)</a:t>
            </a:r>
          </a:p>
          <a:p>
            <a:pPr lvl="1"/>
            <a:r>
              <a:rPr lang="en-US" dirty="0"/>
              <a:t>Steve Pieper (Chief Software Architect of 3D-Slicer)</a:t>
            </a:r>
          </a:p>
          <a:p>
            <a:pPr lvl="1"/>
            <a:r>
              <a:rPr lang="en-US" dirty="0"/>
              <a:t>Slicer Developer Community</a:t>
            </a:r>
          </a:p>
        </p:txBody>
      </p:sp>
      <p:sp>
        <p:nvSpPr>
          <p:cNvPr id="3" name="Rectangle 2">
            <a:extLst>
              <a:ext uri="{FF2B5EF4-FFF2-40B4-BE49-F238E27FC236}">
                <a16:creationId xmlns:a16="http://schemas.microsoft.com/office/drawing/2014/main" id="{5750B95B-7FDD-4BDA-953F-0FB4E3632CF9}"/>
              </a:ext>
            </a:extLst>
          </p:cNvPr>
          <p:cNvSpPr/>
          <p:nvPr/>
        </p:nvSpPr>
        <p:spPr>
          <a:xfrm>
            <a:off x="145596" y="3785200"/>
            <a:ext cx="5401030" cy="1477328"/>
          </a:xfrm>
          <a:prstGeom prst="rect">
            <a:avLst/>
          </a:prstGeom>
        </p:spPr>
        <p:txBody>
          <a:bodyPr wrap="none">
            <a:spAutoFit/>
          </a:bodyPr>
          <a:lstStyle/>
          <a:p>
            <a:r>
              <a:rPr lang="en-US" b="1" u="sng" dirty="0" err="1"/>
              <a:t>SlicerMorph</a:t>
            </a:r>
            <a:r>
              <a:rPr lang="en-US" b="1" u="sng" dirty="0"/>
              <a:t> Advisory Board</a:t>
            </a:r>
          </a:p>
          <a:p>
            <a:pPr lvl="1"/>
            <a:r>
              <a:rPr lang="en-US" dirty="0"/>
              <a:t>James Rohlf (Stony Brook University)</a:t>
            </a:r>
          </a:p>
          <a:p>
            <a:pPr lvl="1"/>
            <a:r>
              <a:rPr lang="en-US" dirty="0"/>
              <a:t>Dean Adams (University of Iowa)</a:t>
            </a:r>
          </a:p>
          <a:p>
            <a:pPr lvl="1"/>
            <a:r>
              <a:rPr lang="en-US" dirty="0"/>
              <a:t>David Polly (Indiana University)</a:t>
            </a:r>
          </a:p>
          <a:p>
            <a:pPr lvl="1"/>
            <a:r>
              <a:rPr lang="en-US" dirty="0"/>
              <a:t>Anjali Goswami (Natural History Museum, London)</a:t>
            </a:r>
          </a:p>
        </p:txBody>
      </p:sp>
      <p:sp>
        <p:nvSpPr>
          <p:cNvPr id="8" name="TextBox 7">
            <a:extLst>
              <a:ext uri="{FF2B5EF4-FFF2-40B4-BE49-F238E27FC236}">
                <a16:creationId xmlns:a16="http://schemas.microsoft.com/office/drawing/2014/main" id="{F31C124F-00E2-4936-B93A-B0F1398B7FC4}"/>
              </a:ext>
            </a:extLst>
          </p:cNvPr>
          <p:cNvSpPr txBox="1"/>
          <p:nvPr/>
        </p:nvSpPr>
        <p:spPr>
          <a:xfrm>
            <a:off x="5955846" y="4073856"/>
            <a:ext cx="6090558" cy="1384995"/>
          </a:xfrm>
          <a:prstGeom prst="rect">
            <a:avLst/>
          </a:prstGeom>
          <a:noFill/>
        </p:spPr>
        <p:txBody>
          <a:bodyPr wrap="square" rtlCol="0">
            <a:spAutoFit/>
          </a:bodyPr>
          <a:lstStyle/>
          <a:p>
            <a:r>
              <a:rPr lang="en-US" b="1" u="sng" dirty="0"/>
              <a:t>Funding</a:t>
            </a:r>
          </a:p>
          <a:p>
            <a:r>
              <a:rPr lang="en-US" dirty="0"/>
              <a:t>NSF-Advances in Biological Informatics</a:t>
            </a:r>
          </a:p>
          <a:p>
            <a:pPr lvl="1"/>
            <a:r>
              <a:rPr lang="en-US" sz="1600" dirty="0"/>
              <a:t>Murat Maga (Seattle Children's): Award #1759883</a:t>
            </a:r>
            <a:r>
              <a:rPr lang="en-US" sz="1600" b="1" dirty="0"/>
              <a:t> </a:t>
            </a:r>
            <a:endParaRPr lang="en-US" sz="1600" dirty="0"/>
          </a:p>
          <a:p>
            <a:pPr lvl="1"/>
            <a:r>
              <a:rPr lang="en-US" sz="1600" dirty="0"/>
              <a:t>Adam Summer (University of Washington): Award #1759637</a:t>
            </a:r>
          </a:p>
          <a:p>
            <a:pPr lvl="1"/>
            <a:r>
              <a:rPr lang="en-US" sz="1600" dirty="0"/>
              <a:t>Doug Boyer (Duke University): Award #1759839</a:t>
            </a:r>
          </a:p>
        </p:txBody>
      </p:sp>
      <p:pic>
        <p:nvPicPr>
          <p:cNvPr id="9" name="Picture 8">
            <a:extLst>
              <a:ext uri="{FF2B5EF4-FFF2-40B4-BE49-F238E27FC236}">
                <a16:creationId xmlns:a16="http://schemas.microsoft.com/office/drawing/2014/main" id="{F96FC5C7-9EF8-43E9-A2B2-43AF094B536D}"/>
              </a:ext>
            </a:extLst>
          </p:cNvPr>
          <p:cNvPicPr>
            <a:picLocks noChangeAspect="1"/>
          </p:cNvPicPr>
          <p:nvPr/>
        </p:nvPicPr>
        <p:blipFill rotWithShape="1">
          <a:blip r:embed="rId2"/>
          <a:srcRect l="12481" t="13648" r="13584" b="13076"/>
          <a:stretch/>
        </p:blipFill>
        <p:spPr>
          <a:xfrm>
            <a:off x="6951719" y="891676"/>
            <a:ext cx="2714795" cy="2690594"/>
          </a:xfrm>
          <a:prstGeom prst="rect">
            <a:avLst/>
          </a:prstGeom>
        </p:spPr>
      </p:pic>
      <p:pic>
        <p:nvPicPr>
          <p:cNvPr id="10" name="Picture 9">
            <a:extLst>
              <a:ext uri="{FF2B5EF4-FFF2-40B4-BE49-F238E27FC236}">
                <a16:creationId xmlns:a16="http://schemas.microsoft.com/office/drawing/2014/main" id="{1BBE1EF3-B92B-4149-90E3-154EC941A5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52165" y="6184363"/>
            <a:ext cx="2813630" cy="586866"/>
          </a:xfrm>
          <a:prstGeom prst="rect">
            <a:avLst/>
          </a:prstGeom>
        </p:spPr>
      </p:pic>
      <p:pic>
        <p:nvPicPr>
          <p:cNvPr id="11" name="Picture 10" descr="A screenshot of a cell phone&#10;&#10;Description generated with high confidence">
            <a:extLst>
              <a:ext uri="{FF2B5EF4-FFF2-40B4-BE49-F238E27FC236}">
                <a16:creationId xmlns:a16="http://schemas.microsoft.com/office/drawing/2014/main" id="{57EF6C18-9275-4169-97AB-ED61E794B375}"/>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5340" t="19719" r="4819" b="20234"/>
          <a:stretch/>
        </p:blipFill>
        <p:spPr>
          <a:xfrm>
            <a:off x="94426" y="6194752"/>
            <a:ext cx="3289670" cy="576477"/>
          </a:xfrm>
          <a:prstGeom prst="rect">
            <a:avLst/>
          </a:prstGeom>
        </p:spPr>
      </p:pic>
      <p:pic>
        <p:nvPicPr>
          <p:cNvPr id="12" name="Picture 2" descr="cranioFIN">
            <a:extLst>
              <a:ext uri="{FF2B5EF4-FFF2-40B4-BE49-F238E27FC236}">
                <a16:creationId xmlns:a16="http://schemas.microsoft.com/office/drawing/2014/main" id="{043C00E1-FA8B-4680-9FE2-00C3560DF1E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524939" y="6295812"/>
            <a:ext cx="3142121" cy="4263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0836979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3D Slicer: Open-source, extensible Volumetric imaging platform</a:t>
            </a:r>
          </a:p>
        </p:txBody>
      </p:sp>
      <p:sp>
        <p:nvSpPr>
          <p:cNvPr id="3" name="Content Placeholder 2"/>
          <p:cNvSpPr>
            <a:spLocks noGrp="1"/>
          </p:cNvSpPr>
          <p:nvPr>
            <p:ph idx="1"/>
          </p:nvPr>
        </p:nvSpPr>
        <p:spPr>
          <a:xfrm>
            <a:off x="838200" y="1825625"/>
            <a:ext cx="10515600" cy="3717925"/>
          </a:xfrm>
        </p:spPr>
        <p:txBody>
          <a:bodyPr>
            <a:normAutofit fontScale="85000" lnSpcReduction="20000"/>
          </a:bodyPr>
          <a:lstStyle/>
          <a:p>
            <a:r>
              <a:rPr lang="en-US" dirty="0"/>
              <a:t>Supports, variety of volumetric datasets (DICOMs, and other image stacks, </a:t>
            </a:r>
            <a:r>
              <a:rPr lang="en-US" dirty="0" err="1"/>
              <a:t>Nifti</a:t>
            </a:r>
            <a:r>
              <a:rPr lang="en-US" dirty="0"/>
              <a:t>/Analyze, and many other 3D formats)</a:t>
            </a:r>
          </a:p>
          <a:p>
            <a:r>
              <a:rPr lang="en-US" dirty="0"/>
              <a:t>Supports surface (polygon) models (</a:t>
            </a:r>
            <a:r>
              <a:rPr lang="en-US" dirty="0" err="1"/>
              <a:t>stl</a:t>
            </a:r>
            <a:r>
              <a:rPr lang="en-US" dirty="0"/>
              <a:t>/ply/</a:t>
            </a:r>
            <a:r>
              <a:rPr lang="en-US" dirty="0" err="1"/>
              <a:t>vtk</a:t>
            </a:r>
            <a:r>
              <a:rPr lang="en-US" dirty="0"/>
              <a:t>).</a:t>
            </a:r>
          </a:p>
          <a:p>
            <a:r>
              <a:rPr lang="en-US" dirty="0"/>
              <a:t>Have extensive image processing (filters), image segmentation and registration libraries (both affine and deformable).</a:t>
            </a:r>
          </a:p>
          <a:p>
            <a:r>
              <a:rPr lang="en-US" dirty="0"/>
              <a:t>Very stable core 3D visualization (volume rendering, animation, time-series) functions </a:t>
            </a:r>
          </a:p>
          <a:p>
            <a:r>
              <a:rPr lang="en-US" dirty="0"/>
              <a:t>Ability to make quantitative analysis and plots</a:t>
            </a:r>
          </a:p>
          <a:p>
            <a:r>
              <a:rPr lang="en-US" dirty="0"/>
              <a:t>Extensible through plugins (currently more than 100 different plugins provide functionality in addition to the core features listed above).</a:t>
            </a:r>
          </a:p>
          <a:p>
            <a:r>
              <a:rPr lang="en-US" dirty="0">
                <a:hlinkClick r:id="rId2"/>
              </a:rPr>
              <a:t>http://slicer.org</a:t>
            </a:r>
            <a:r>
              <a:rPr lang="en-US" dirty="0"/>
              <a:t>  and </a:t>
            </a:r>
            <a:r>
              <a:rPr lang="en-US" dirty="0">
                <a:hlinkClick r:id="rId3"/>
              </a:rPr>
              <a:t>https://www.slicer.org/wiki/Documentation/4.6/Extensions</a:t>
            </a:r>
            <a:endParaRPr lang="en-US" dirty="0"/>
          </a:p>
          <a:p>
            <a:endParaRPr lang="en-US" dirty="0"/>
          </a:p>
        </p:txBody>
      </p:sp>
    </p:spTree>
    <p:extLst>
      <p:ext uri="{BB962C8B-B14F-4D97-AF65-F5344CB8AC3E}">
        <p14:creationId xmlns:p14="http://schemas.microsoft.com/office/powerpoint/2010/main" val="39290077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1210"/>
            <a:ext cx="10572750" cy="1325563"/>
          </a:xfrm>
        </p:spPr>
        <p:txBody>
          <a:bodyPr/>
          <a:lstStyle/>
          <a:p>
            <a:r>
              <a:rPr lang="en-US" b="1" dirty="0"/>
              <a:t>Benefits of approach:</a:t>
            </a:r>
          </a:p>
        </p:txBody>
      </p:sp>
      <p:sp>
        <p:nvSpPr>
          <p:cNvPr id="3" name="Content Placeholder 2"/>
          <p:cNvSpPr>
            <a:spLocks noGrp="1"/>
          </p:cNvSpPr>
          <p:nvPr>
            <p:ph idx="1"/>
          </p:nvPr>
        </p:nvSpPr>
        <p:spPr>
          <a:xfrm>
            <a:off x="193221" y="914400"/>
            <a:ext cx="5080908" cy="5796643"/>
          </a:xfrm>
        </p:spPr>
        <p:txBody>
          <a:bodyPr>
            <a:normAutofit lnSpcReduction="10000"/>
          </a:bodyPr>
          <a:lstStyle/>
          <a:p>
            <a:r>
              <a:rPr lang="en-US" dirty="0"/>
              <a:t>One platform for retrieval, visualization, annotation (segmentation or measurement) and analysis of specimen data (all within Slicer). </a:t>
            </a:r>
          </a:p>
          <a:p>
            <a:r>
              <a:rPr lang="en-US" dirty="0"/>
              <a:t>Open standards will facilitate easier exchange and collaboration between labs. </a:t>
            </a:r>
          </a:p>
          <a:p>
            <a:r>
              <a:rPr lang="en-US" dirty="0"/>
              <a:t>My lab developed the proof-of-concept in 2014, and has been using in the lab.</a:t>
            </a:r>
          </a:p>
          <a:p>
            <a:r>
              <a:rPr lang="en-US" dirty="0"/>
              <a:t>Maximize return on investment by facilitating easier access to NSF supported biorepositories.</a:t>
            </a:r>
          </a:p>
        </p:txBody>
      </p:sp>
    </p:spTree>
    <p:extLst>
      <p:ext uri="{BB962C8B-B14F-4D97-AF65-F5344CB8AC3E}">
        <p14:creationId xmlns:p14="http://schemas.microsoft.com/office/powerpoint/2010/main" val="384223515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23" y="0"/>
            <a:ext cx="10515600" cy="1325563"/>
          </a:xfrm>
        </p:spPr>
        <p:txBody>
          <a:bodyPr/>
          <a:lstStyle/>
          <a:p>
            <a:pPr algn="ctr"/>
            <a:r>
              <a:rPr lang="en-US" b="1" dirty="0"/>
              <a:t>Benefit of open-source development</a:t>
            </a:r>
          </a:p>
        </p:txBody>
      </p:sp>
      <p:sp>
        <p:nvSpPr>
          <p:cNvPr id="3" name="Content Placeholder 2"/>
          <p:cNvSpPr>
            <a:spLocks noGrp="1"/>
          </p:cNvSpPr>
          <p:nvPr>
            <p:ph idx="1"/>
          </p:nvPr>
        </p:nvSpPr>
        <p:spPr>
          <a:xfrm>
            <a:off x="813318" y="1043598"/>
            <a:ext cx="10515600" cy="5713241"/>
          </a:xfrm>
        </p:spPr>
        <p:txBody>
          <a:bodyPr>
            <a:noAutofit/>
          </a:bodyPr>
          <a:lstStyle/>
          <a:p>
            <a:r>
              <a:rPr lang="en-US" sz="2400" dirty="0"/>
              <a:t>While there are currently open source tools to analyze landmark data (as extensions of R statistical analysis package), there is none for generalized data collection. </a:t>
            </a:r>
          </a:p>
          <a:p>
            <a:r>
              <a:rPr lang="en-US" sz="2400" dirty="0"/>
              <a:t>Available free academic software are: TPS suite (Jim </a:t>
            </a:r>
            <a:r>
              <a:rPr lang="en-US" sz="2400" dirty="0" err="1"/>
              <a:t>Rolhf</a:t>
            </a:r>
            <a:r>
              <a:rPr lang="en-US" sz="2400" dirty="0"/>
              <a:t> at Stony Brook), Morpheus et al. (Dennis Slice, FSU), IDAV Landmark editor (UC Davis, no longer available via website). None of them are open source. One R package, </a:t>
            </a:r>
            <a:r>
              <a:rPr lang="en-US" sz="2400" dirty="0" err="1"/>
              <a:t>StereoMorph</a:t>
            </a:r>
            <a:r>
              <a:rPr lang="en-US" sz="2400" dirty="0"/>
              <a:t>, allows users to collect 3D landmarks and curves from objects using digital cameras</a:t>
            </a:r>
          </a:p>
          <a:p>
            <a:r>
              <a:rPr lang="en-US" sz="2400" dirty="0"/>
              <a:t>In the event of loss of funding, or the developer losing interest (or the ability) in maintaining the software, there is nothing for community to keep the software up-to-date (or even available as-is, as seen by IDAV Landmark Editor). In open-source model, even if the core development group loose funding, disband or change focus, the community have access the full source code and any one else can pick up the development or maintain as it is in perpetuity.</a:t>
            </a:r>
          </a:p>
          <a:p>
            <a:r>
              <a:rPr lang="en-US" sz="2400" dirty="0"/>
              <a:t>It is particularly appealing for publicly funded projects. Extensive being used in biomedical imaging.</a:t>
            </a:r>
          </a:p>
        </p:txBody>
      </p:sp>
    </p:spTree>
    <p:extLst>
      <p:ext uri="{BB962C8B-B14F-4D97-AF65-F5344CB8AC3E}">
        <p14:creationId xmlns:p14="http://schemas.microsoft.com/office/powerpoint/2010/main" val="63547509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01838"/>
            <a:ext cx="12192000" cy="1325563"/>
          </a:xfrm>
        </p:spPr>
        <p:txBody>
          <a:bodyPr/>
          <a:lstStyle/>
          <a:p>
            <a:r>
              <a:rPr lang="en-US" b="1" dirty="0"/>
              <a:t>Common Data format: Nearly Raw Raster Data (NRRD)</a:t>
            </a:r>
          </a:p>
        </p:txBody>
      </p:sp>
      <p:sp>
        <p:nvSpPr>
          <p:cNvPr id="3" name="Content Placeholder 2"/>
          <p:cNvSpPr>
            <a:spLocks noGrp="1"/>
          </p:cNvSpPr>
          <p:nvPr>
            <p:ph idx="1"/>
          </p:nvPr>
        </p:nvSpPr>
        <p:spPr>
          <a:xfrm>
            <a:off x="261256" y="1527401"/>
            <a:ext cx="7568293" cy="4931229"/>
          </a:xfrm>
        </p:spPr>
        <p:txBody>
          <a:bodyPr>
            <a:normAutofit fontScale="70000" lnSpcReduction="20000"/>
          </a:bodyPr>
          <a:lstStyle/>
          <a:p>
            <a:r>
              <a:rPr lang="en-US" dirty="0"/>
              <a:t>NRRD provides abstractions to define: resolution, coordinate system, space origins and directions for the image data (whether it is 2D, 3D or 4D). </a:t>
            </a:r>
            <a:r>
              <a:rPr lang="en-US" dirty="0">
                <a:hlinkClick r:id="rId2"/>
              </a:rPr>
              <a:t>http://teem.sourceforge.net/nrrd/</a:t>
            </a:r>
            <a:endParaRPr lang="en-US" dirty="0"/>
          </a:p>
          <a:p>
            <a:r>
              <a:rPr lang="en-US" dirty="0"/>
              <a:t>Additional project specific data fields can be added. An example of NRRD data description is on the right (project specific meta data prefixed by #) </a:t>
            </a:r>
          </a:p>
          <a:p>
            <a:r>
              <a:rPr lang="en-US" dirty="0"/>
              <a:t>Our goal is to provide raw volumetric data in a consistent manner, so that mirroring (incorrect coordinate system description) or deformation of specimen (incorrect specified aspect ratios, or voxel dimensions) is not encountered and correct quantitative information can be extracted and retained.</a:t>
            </a:r>
          </a:p>
          <a:p>
            <a:r>
              <a:rPr lang="en-US" dirty="0"/>
              <a:t>While 3D surface models (</a:t>
            </a:r>
            <a:r>
              <a:rPr lang="en-US" dirty="0" err="1"/>
              <a:t>stl</a:t>
            </a:r>
            <a:r>
              <a:rPr lang="en-US" dirty="0"/>
              <a:t>/ply/</a:t>
            </a:r>
            <a:r>
              <a:rPr lang="en-US" dirty="0" err="1"/>
              <a:t>vrmls</a:t>
            </a:r>
            <a:r>
              <a:rPr lang="en-US" dirty="0"/>
              <a:t> </a:t>
            </a:r>
            <a:r>
              <a:rPr lang="en-US" dirty="0" err="1"/>
              <a:t>etc</a:t>
            </a:r>
            <a:r>
              <a:rPr lang="en-US" dirty="0"/>
              <a:t>) provide a convenient modality for the end user</a:t>
            </a:r>
            <a:r>
              <a:rPr lang="en-US"/>
              <a:t>, certain assumptions </a:t>
            </a:r>
            <a:r>
              <a:rPr lang="en-US" dirty="0"/>
              <a:t>go into converting a volumetric image data to a surface model (e.g. a threshold that will give a smooth cranial surface is not necessarily the same threshold that will enable a user to extract intricate </a:t>
            </a:r>
            <a:r>
              <a:rPr lang="en-US" dirty="0" err="1"/>
              <a:t>turbitane</a:t>
            </a:r>
            <a:r>
              <a:rPr lang="en-US" dirty="0"/>
              <a:t> bones, or middle ear </a:t>
            </a:r>
            <a:r>
              <a:rPr lang="en-US" dirty="0" err="1"/>
              <a:t>ossicles</a:t>
            </a:r>
            <a:r>
              <a:rPr lang="en-US" dirty="0"/>
              <a:t> of a skull). This is should be determined by the specific question and is best left to the individual investigator. Hence, the image data should be retained.</a:t>
            </a:r>
          </a:p>
          <a:p>
            <a:r>
              <a:rPr lang="en-US" dirty="0"/>
              <a:t>Our workshops will cover topics related to these issues.</a:t>
            </a:r>
          </a:p>
        </p:txBody>
      </p:sp>
      <p:sp>
        <p:nvSpPr>
          <p:cNvPr id="7" name="TextBox 6"/>
          <p:cNvSpPr txBox="1"/>
          <p:nvPr/>
        </p:nvSpPr>
        <p:spPr>
          <a:xfrm>
            <a:off x="8196943" y="1527401"/>
            <a:ext cx="3486150" cy="4093428"/>
          </a:xfrm>
          <a:prstGeom prst="rect">
            <a:avLst/>
          </a:prstGeom>
          <a:noFill/>
        </p:spPr>
        <p:txBody>
          <a:bodyPr wrap="square" rtlCol="0">
            <a:spAutoFit/>
          </a:bodyPr>
          <a:lstStyle/>
          <a:p>
            <a:r>
              <a:rPr lang="en-US" sz="1000" b="1" dirty="0"/>
              <a:t>NRRD0004</a:t>
            </a:r>
          </a:p>
          <a:p>
            <a:r>
              <a:rPr lang="en-US" sz="1000" b="1" dirty="0"/>
              <a:t>content: Skull CT</a:t>
            </a:r>
          </a:p>
          <a:p>
            <a:r>
              <a:rPr lang="en-US" sz="1000" b="1" dirty="0"/>
              <a:t># Specimen No: 627546 </a:t>
            </a:r>
          </a:p>
          <a:p>
            <a:r>
              <a:rPr lang="en-US" sz="1000" b="1" dirty="0"/>
              <a:t># Institution: USNM</a:t>
            </a:r>
          </a:p>
          <a:p>
            <a:r>
              <a:rPr lang="en-US" sz="1000" b="1" dirty="0"/>
              <a:t># Genus: Homo</a:t>
            </a:r>
          </a:p>
          <a:p>
            <a:r>
              <a:rPr lang="en-US" sz="1000" b="1" dirty="0"/>
              <a:t># Species: sapiens</a:t>
            </a:r>
          </a:p>
          <a:p>
            <a:r>
              <a:rPr lang="en-US" sz="1000" b="1" dirty="0"/>
              <a:t># Specimen DOI/URL: where data is stored/downloaded</a:t>
            </a:r>
          </a:p>
          <a:p>
            <a:r>
              <a:rPr lang="en-US" sz="1000" b="1" dirty="0"/>
              <a:t>dimension: 3</a:t>
            </a:r>
          </a:p>
          <a:p>
            <a:r>
              <a:rPr lang="en-US" sz="1000" b="1" dirty="0"/>
              <a:t>type: short</a:t>
            </a:r>
          </a:p>
          <a:p>
            <a:r>
              <a:rPr lang="en-US" sz="1000" b="1" dirty="0"/>
              <a:t>Space: RAS</a:t>
            </a:r>
          </a:p>
          <a:p>
            <a:r>
              <a:rPr lang="en-US" sz="1000" b="1" dirty="0"/>
              <a:t>Space Directions: (0.5, 0, 0) (0, 0.5, 0) (0, 0, 1)</a:t>
            </a:r>
          </a:p>
          <a:p>
            <a:r>
              <a:rPr lang="en-US" sz="1000" b="1" dirty="0"/>
              <a:t>sizes: 512 512 256</a:t>
            </a:r>
          </a:p>
          <a:p>
            <a:r>
              <a:rPr lang="en-US" sz="1000" b="1" dirty="0"/>
              <a:t>data file: ./USNM627546_Skull_CT.raw.gz</a:t>
            </a:r>
          </a:p>
          <a:p>
            <a:r>
              <a:rPr lang="en-US" sz="1000" b="1" dirty="0"/>
              <a:t>encoding: </a:t>
            </a:r>
            <a:r>
              <a:rPr lang="en-US" sz="1000" b="1" dirty="0" err="1"/>
              <a:t>gzip</a:t>
            </a:r>
            <a:endParaRPr lang="en-US" sz="1000" b="1" dirty="0"/>
          </a:p>
          <a:p>
            <a:endParaRPr lang="en-US" sz="1000" dirty="0"/>
          </a:p>
          <a:p>
            <a:r>
              <a:rPr lang="en-US" sz="1000" dirty="0"/>
              <a:t>##########</a:t>
            </a:r>
          </a:p>
          <a:p>
            <a:r>
              <a:rPr lang="en-US" sz="1000" dirty="0"/>
              <a:t>This NRRD header data explicitly specifies that this is a 3D scan with X Y and Z dimensions of 512, 512, 256 voxel. Has reference coordinate system as (Right Anterior Superior, i.e. where the origin of the dataset is). The type of the voxels are short integer (16 Bit integer), voxel spacing is 0.5mm in XY dimensions and 1.0mm in  Z dimensions. Actual image data is specified explicitly and NRRD supports a variety of compression and encoding schemes (DICOMS, PNG/TIFF sequences, and other data formats). </a:t>
            </a:r>
          </a:p>
        </p:txBody>
      </p:sp>
    </p:spTree>
    <p:extLst>
      <p:ext uri="{BB962C8B-B14F-4D97-AF65-F5344CB8AC3E}">
        <p14:creationId xmlns:p14="http://schemas.microsoft.com/office/powerpoint/2010/main" val="116489513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E8DEB5-A2C7-46BC-B5BC-722641985C1C}"/>
              </a:ext>
            </a:extLst>
          </p:cNvPr>
          <p:cNvSpPr>
            <a:spLocks noGrp="1"/>
          </p:cNvSpPr>
          <p:nvPr>
            <p:ph type="title"/>
          </p:nvPr>
        </p:nvSpPr>
        <p:spPr>
          <a:xfrm>
            <a:off x="0" y="365125"/>
            <a:ext cx="12192000" cy="1325563"/>
          </a:xfrm>
        </p:spPr>
        <p:txBody>
          <a:bodyPr/>
          <a:lstStyle/>
          <a:p>
            <a:pPr algn="ctr"/>
            <a:r>
              <a:rPr lang="en-US" dirty="0"/>
              <a:t>Maga Lab is hiring! Two-open post-doc positions</a:t>
            </a:r>
          </a:p>
        </p:txBody>
      </p:sp>
      <p:sp>
        <p:nvSpPr>
          <p:cNvPr id="4" name="Content Placeholder 3">
            <a:extLst>
              <a:ext uri="{FF2B5EF4-FFF2-40B4-BE49-F238E27FC236}">
                <a16:creationId xmlns:a16="http://schemas.microsoft.com/office/drawing/2014/main" id="{2934B470-9535-4E8B-B52D-EB7148A4B04C}"/>
              </a:ext>
            </a:extLst>
          </p:cNvPr>
          <p:cNvSpPr>
            <a:spLocks noGrp="1"/>
          </p:cNvSpPr>
          <p:nvPr>
            <p:ph sz="half" idx="1"/>
          </p:nvPr>
        </p:nvSpPr>
        <p:spPr>
          <a:xfrm>
            <a:off x="838200" y="1825625"/>
            <a:ext cx="5181600" cy="2849469"/>
          </a:xfrm>
        </p:spPr>
        <p:txBody>
          <a:bodyPr>
            <a:normAutofit fontScale="55000" lnSpcReduction="20000"/>
          </a:bodyPr>
          <a:lstStyle/>
          <a:p>
            <a:r>
              <a:rPr lang="en-US" b="1" dirty="0"/>
              <a:t>Postdoc in Genetics of Craniofacial Shape and Form</a:t>
            </a:r>
          </a:p>
          <a:p>
            <a:pPr marL="0" indent="0">
              <a:buNone/>
            </a:pPr>
            <a:r>
              <a:rPr lang="en-US" dirty="0"/>
              <a:t>This NIH funded project is aimed at using computational anatomy and 3D morphometrics to understand the </a:t>
            </a:r>
            <a:r>
              <a:rPr lang="en-US" dirty="0">
                <a:hlinkClick r:id="rId2"/>
              </a:rPr>
              <a:t>genetic structure of craniofacial shape and form using inbred strains of mice </a:t>
            </a:r>
            <a:r>
              <a:rPr lang="en-US" dirty="0"/>
              <a:t>. </a:t>
            </a:r>
          </a:p>
          <a:p>
            <a:pPr marL="0" indent="0">
              <a:buNone/>
            </a:pPr>
            <a:r>
              <a:rPr lang="en-US" dirty="0"/>
              <a:t>Qualified candidates are expected to have a strong background in </a:t>
            </a:r>
            <a:r>
              <a:rPr lang="en-US" b="1" dirty="0"/>
              <a:t>craniofacial biology and development, or in quantitative genetics and bioinformatics</a:t>
            </a:r>
            <a:r>
              <a:rPr lang="en-US" dirty="0"/>
              <a:t>. Preference will be given to candidates with experience conducting genome-wide efficient mixed-model association studies. </a:t>
            </a:r>
          </a:p>
          <a:p>
            <a:pPr marL="0" indent="0">
              <a:buNone/>
            </a:pPr>
            <a:r>
              <a:rPr lang="en-US" dirty="0"/>
              <a:t>Proficiency with R or python is mandatory. This is a one-year position, with an option to renew for one more year based on performance and available funding. </a:t>
            </a:r>
          </a:p>
          <a:p>
            <a:pPr marL="0" indent="0">
              <a:buNone/>
            </a:pPr>
            <a:r>
              <a:rPr lang="en-US" dirty="0"/>
              <a:t>Expected start date is October 1st 2019 (or sooner). </a:t>
            </a:r>
          </a:p>
          <a:p>
            <a:endParaRPr lang="en-US" dirty="0"/>
          </a:p>
        </p:txBody>
      </p:sp>
      <p:sp>
        <p:nvSpPr>
          <p:cNvPr id="5" name="Content Placeholder 4">
            <a:extLst>
              <a:ext uri="{FF2B5EF4-FFF2-40B4-BE49-F238E27FC236}">
                <a16:creationId xmlns:a16="http://schemas.microsoft.com/office/drawing/2014/main" id="{B1C2AD9E-065E-427B-B34B-A2C5AA9238FC}"/>
              </a:ext>
            </a:extLst>
          </p:cNvPr>
          <p:cNvSpPr>
            <a:spLocks noGrp="1"/>
          </p:cNvSpPr>
          <p:nvPr>
            <p:ph sz="half" idx="2"/>
          </p:nvPr>
        </p:nvSpPr>
        <p:spPr>
          <a:xfrm>
            <a:off x="6172200" y="1825625"/>
            <a:ext cx="5181600" cy="4351338"/>
          </a:xfrm>
        </p:spPr>
        <p:txBody>
          <a:bodyPr>
            <a:normAutofit fontScale="55000" lnSpcReduction="20000"/>
          </a:bodyPr>
          <a:lstStyle/>
          <a:p>
            <a:r>
              <a:rPr lang="en-US" b="1" dirty="0"/>
              <a:t>Postdoc in Machine Learning in 3D Image Analysis.</a:t>
            </a:r>
          </a:p>
          <a:p>
            <a:pPr marL="0" indent="0">
              <a:buNone/>
            </a:pPr>
            <a:r>
              <a:rPr lang="en-US" dirty="0"/>
              <a:t>This NSF funded position is a collaborative project between five institutions (University of South Dakota, Seattle </a:t>
            </a:r>
            <a:r>
              <a:rPr lang="en-US" dirty="0" err="1"/>
              <a:t>Childrenâ</a:t>
            </a:r>
            <a:r>
              <a:rPr lang="en-US" dirty="0"/>
              <a:t>€™s, Virginia Tech, Drexel, and Tulane) to develop next-generation biology-guided convolution neural nets to enable machine discovery of organismal traits using existing 2D and 3D annotated imagery from aggregate specimen archives (such as </a:t>
            </a:r>
            <a:r>
              <a:rPr lang="en-US" dirty="0" err="1"/>
              <a:t>MorphoSource</a:t>
            </a:r>
            <a:r>
              <a:rPr lang="en-US" dirty="0"/>
              <a:t>, or </a:t>
            </a:r>
            <a:r>
              <a:rPr lang="en-US" dirty="0" err="1"/>
              <a:t>iDigBio</a:t>
            </a:r>
            <a:r>
              <a:rPr lang="en-US" dirty="0"/>
              <a:t>), as well as existing information from developmental and anatomical ontologies and phylogenies. </a:t>
            </a:r>
          </a:p>
          <a:p>
            <a:pPr marL="0" indent="0">
              <a:buNone/>
            </a:pPr>
            <a:r>
              <a:rPr lang="en-US" dirty="0"/>
              <a:t>Post-docs in the program will have a chance to cross-train in different fields of phylogenetics, vertebrate morphology (ichthyology in particular), data-science and machine learning through rotations in participating sites. </a:t>
            </a:r>
          </a:p>
          <a:p>
            <a:pPr marL="0" indent="0">
              <a:buNone/>
            </a:pPr>
            <a:r>
              <a:rPr lang="en-US" dirty="0"/>
              <a:t>For the project at </a:t>
            </a:r>
            <a:r>
              <a:rPr lang="en-US" dirty="0" err="1"/>
              <a:t>Magalab</a:t>
            </a:r>
            <a:r>
              <a:rPr lang="en-US" dirty="0"/>
              <a:t>, we are seeking trainees that either have PhDs in computer vision (or related) research and interested in applying their research in organismal biology context, or </a:t>
            </a:r>
            <a:r>
              <a:rPr lang="en-US" b="1" dirty="0"/>
              <a:t>biologists with a strong computational background interested in learning image analysis</a:t>
            </a:r>
            <a:r>
              <a:rPr lang="en-US" dirty="0"/>
              <a:t>. This is a two-year position, with an option to renew based on performance and pending project renewal. Expected start date is December 1st 2019 (or sooner). </a:t>
            </a:r>
          </a:p>
          <a:p>
            <a:endParaRPr lang="en-US" dirty="0"/>
          </a:p>
        </p:txBody>
      </p:sp>
      <p:sp>
        <p:nvSpPr>
          <p:cNvPr id="6" name="Rectangle 5">
            <a:extLst>
              <a:ext uri="{FF2B5EF4-FFF2-40B4-BE49-F238E27FC236}">
                <a16:creationId xmlns:a16="http://schemas.microsoft.com/office/drawing/2014/main" id="{45C67F36-FA1C-46F2-BCFC-6E83B8E684BC}"/>
              </a:ext>
            </a:extLst>
          </p:cNvPr>
          <p:cNvSpPr/>
          <p:nvPr/>
        </p:nvSpPr>
        <p:spPr>
          <a:xfrm>
            <a:off x="838200" y="5221051"/>
            <a:ext cx="4809715" cy="646331"/>
          </a:xfrm>
          <a:prstGeom prst="rect">
            <a:avLst/>
          </a:prstGeom>
        </p:spPr>
        <p:txBody>
          <a:bodyPr wrap="none">
            <a:spAutoFit/>
          </a:bodyPr>
          <a:lstStyle/>
          <a:p>
            <a:r>
              <a:rPr lang="en-US" b="1" dirty="0">
                <a:hlinkClick r:id="rId3"/>
              </a:rPr>
              <a:t>http://faculty.washington.edu/maga/post-docs/</a:t>
            </a:r>
            <a:endParaRPr lang="en-US" b="1" dirty="0"/>
          </a:p>
          <a:p>
            <a:r>
              <a:rPr lang="en-US" b="1" dirty="0"/>
              <a:t>Or email maga@uw.edu</a:t>
            </a:r>
          </a:p>
        </p:txBody>
      </p:sp>
    </p:spTree>
    <p:extLst>
      <p:ext uri="{BB962C8B-B14F-4D97-AF65-F5344CB8AC3E}">
        <p14:creationId xmlns:p14="http://schemas.microsoft.com/office/powerpoint/2010/main" val="137812692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a:extLst>
              <a:ext uri="{FF2B5EF4-FFF2-40B4-BE49-F238E27FC236}">
                <a16:creationId xmlns:a16="http://schemas.microsoft.com/office/drawing/2014/main" id="{3ADA7BAE-2F8F-4B23-97FC-7209CB462029}"/>
              </a:ext>
            </a:extLst>
          </p:cNvPr>
          <p:cNvSpPr>
            <a:spLocks noGrp="1"/>
          </p:cNvSpPr>
          <p:nvPr>
            <p:ph type="title"/>
          </p:nvPr>
        </p:nvSpPr>
        <p:spPr/>
        <p:txBody>
          <a:bodyPr/>
          <a:lstStyle/>
          <a:p>
            <a:r>
              <a:rPr lang="en-US" altLang="en-US" dirty="0"/>
              <a:t>Don’t believe everything you see. </a:t>
            </a:r>
          </a:p>
        </p:txBody>
      </p:sp>
      <p:pic>
        <p:nvPicPr>
          <p:cNvPr id="24579" name="Content Placeholder 3">
            <a:extLst>
              <a:ext uri="{FF2B5EF4-FFF2-40B4-BE49-F238E27FC236}">
                <a16:creationId xmlns:a16="http://schemas.microsoft.com/office/drawing/2014/main" id="{57AB336D-9EB5-4438-9360-94402C9227E8}"/>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3543300" y="1600201"/>
            <a:ext cx="5105400" cy="4525963"/>
          </a:xfrm>
        </p:spPr>
      </p:pic>
      <p:pic>
        <p:nvPicPr>
          <p:cNvPr id="24580" name="Picture 4">
            <a:extLst>
              <a:ext uri="{FF2B5EF4-FFF2-40B4-BE49-F238E27FC236}">
                <a16:creationId xmlns:a16="http://schemas.microsoft.com/office/drawing/2014/main" id="{97480F45-EA50-4DB5-9EFA-EA6E7793BA7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324101" y="2413001"/>
            <a:ext cx="3656013" cy="292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81" name="Picture 5">
            <a:extLst>
              <a:ext uri="{FF2B5EF4-FFF2-40B4-BE49-F238E27FC236}">
                <a16:creationId xmlns:a16="http://schemas.microsoft.com/office/drawing/2014/main" id="{6A9D674F-38AA-433A-AA70-B636C90E1771}"/>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219826" y="2339976"/>
            <a:ext cx="3656013" cy="307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3572B31-33B6-41F8-B01E-8202DF776466}"/>
              </a:ext>
            </a:extLst>
          </p:cNvPr>
          <p:cNvSpPr>
            <a:spLocks noGrp="1"/>
          </p:cNvSpPr>
          <p:nvPr>
            <p:ph type="title"/>
          </p:nvPr>
        </p:nvSpPr>
        <p:spPr>
          <a:xfrm>
            <a:off x="654711" y="121108"/>
            <a:ext cx="10515600" cy="724155"/>
          </a:xfrm>
        </p:spPr>
        <p:txBody>
          <a:bodyPr/>
          <a:lstStyle/>
          <a:p>
            <a:pPr algn="ctr"/>
            <a:r>
              <a:rPr lang="en-US" b="1" dirty="0"/>
              <a:t>Workshops can be transformational!</a:t>
            </a:r>
          </a:p>
        </p:txBody>
      </p:sp>
      <p:pic>
        <p:nvPicPr>
          <p:cNvPr id="4" name="Content Placeholder 3">
            <a:extLst>
              <a:ext uri="{FF2B5EF4-FFF2-40B4-BE49-F238E27FC236}">
                <a16:creationId xmlns:a16="http://schemas.microsoft.com/office/drawing/2014/main" id="{DCB55244-60E8-44F9-B41F-ECC1817C59DD}"/>
              </a:ext>
            </a:extLst>
          </p:cNvPr>
          <p:cNvPicPr>
            <a:picLocks noGrp="1" noChangeAspect="1"/>
          </p:cNvPicPr>
          <p:nvPr>
            <p:ph sz="half" idx="1"/>
          </p:nvPr>
        </p:nvPicPr>
        <p:blipFill>
          <a:blip r:embed="rId2"/>
          <a:stretch>
            <a:fillRect/>
          </a:stretch>
        </p:blipFill>
        <p:spPr>
          <a:xfrm>
            <a:off x="578154" y="961845"/>
            <a:ext cx="5305705" cy="5412969"/>
          </a:xfrm>
          <a:prstGeom prst="rect">
            <a:avLst/>
          </a:prstGeom>
        </p:spPr>
      </p:pic>
      <p:pic>
        <p:nvPicPr>
          <p:cNvPr id="10" name="Content Placeholder 9">
            <a:extLst>
              <a:ext uri="{FF2B5EF4-FFF2-40B4-BE49-F238E27FC236}">
                <a16:creationId xmlns:a16="http://schemas.microsoft.com/office/drawing/2014/main" id="{3F7B2C87-68C6-4310-9004-C1BECBD20513}"/>
              </a:ext>
            </a:extLst>
          </p:cNvPr>
          <p:cNvPicPr>
            <a:picLocks noGrp="1" noChangeAspect="1"/>
          </p:cNvPicPr>
          <p:nvPr>
            <p:ph sz="half" idx="2"/>
          </p:nvPr>
        </p:nvPicPr>
        <p:blipFill>
          <a:blip r:embed="rId3"/>
          <a:stretch>
            <a:fillRect/>
          </a:stretch>
        </p:blipFill>
        <p:spPr>
          <a:xfrm>
            <a:off x="6308141" y="961845"/>
            <a:ext cx="4862170" cy="5444449"/>
          </a:xfrm>
          <a:prstGeom prst="rect">
            <a:avLst/>
          </a:prstGeom>
        </p:spPr>
      </p:pic>
      <p:sp>
        <p:nvSpPr>
          <p:cNvPr id="11" name="Rectangle 10">
            <a:extLst>
              <a:ext uri="{FF2B5EF4-FFF2-40B4-BE49-F238E27FC236}">
                <a16:creationId xmlns:a16="http://schemas.microsoft.com/office/drawing/2014/main" id="{4D8BFB1D-899D-4013-9412-D854AFAAA33A}"/>
              </a:ext>
            </a:extLst>
          </p:cNvPr>
          <p:cNvSpPr/>
          <p:nvPr/>
        </p:nvSpPr>
        <p:spPr>
          <a:xfrm>
            <a:off x="5748792" y="6459317"/>
            <a:ext cx="5980868" cy="369332"/>
          </a:xfrm>
          <a:prstGeom prst="rect">
            <a:avLst/>
          </a:prstGeom>
        </p:spPr>
        <p:txBody>
          <a:bodyPr wrap="none">
            <a:spAutoFit/>
          </a:bodyPr>
          <a:lstStyle/>
          <a:p>
            <a:r>
              <a:rPr lang="en-US" dirty="0"/>
              <a:t>https://www.nceas.ucsb.edu/~alroy/JA_commandments.html</a:t>
            </a:r>
          </a:p>
        </p:txBody>
      </p:sp>
    </p:spTree>
    <p:extLst>
      <p:ext uri="{BB962C8B-B14F-4D97-AF65-F5344CB8AC3E}">
        <p14:creationId xmlns:p14="http://schemas.microsoft.com/office/powerpoint/2010/main" val="92532594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6A717C-1366-4A1E-BF7C-A83132FAB252}"/>
              </a:ext>
            </a:extLst>
          </p:cNvPr>
          <p:cNvSpPr>
            <a:spLocks noGrp="1"/>
          </p:cNvSpPr>
          <p:nvPr>
            <p:ph type="title"/>
          </p:nvPr>
        </p:nvSpPr>
        <p:spPr>
          <a:xfrm>
            <a:off x="0" y="55776"/>
            <a:ext cx="12030635" cy="872272"/>
          </a:xfrm>
        </p:spPr>
        <p:txBody>
          <a:bodyPr/>
          <a:lstStyle/>
          <a:p>
            <a:pPr algn="ctr"/>
            <a:r>
              <a:rPr lang="en-US" dirty="0"/>
              <a:t>Geometric morphometrics specific short courses	</a:t>
            </a:r>
          </a:p>
        </p:txBody>
      </p:sp>
      <p:pic>
        <p:nvPicPr>
          <p:cNvPr id="4" name="Content Placeholder 3">
            <a:extLst>
              <a:ext uri="{FF2B5EF4-FFF2-40B4-BE49-F238E27FC236}">
                <a16:creationId xmlns:a16="http://schemas.microsoft.com/office/drawing/2014/main" id="{DFDD355F-8553-4AC9-84C9-D07B96A8A5D6}"/>
              </a:ext>
            </a:extLst>
          </p:cNvPr>
          <p:cNvPicPr>
            <a:picLocks noGrp="1" noChangeAspect="1"/>
          </p:cNvPicPr>
          <p:nvPr>
            <p:ph idx="1"/>
          </p:nvPr>
        </p:nvPicPr>
        <p:blipFill>
          <a:blip r:embed="rId3"/>
          <a:stretch>
            <a:fillRect/>
          </a:stretch>
        </p:blipFill>
        <p:spPr>
          <a:xfrm>
            <a:off x="174883" y="1363876"/>
            <a:ext cx="3539312" cy="4351338"/>
          </a:xfrm>
          <a:prstGeom prst="rect">
            <a:avLst/>
          </a:prstGeom>
        </p:spPr>
      </p:pic>
      <p:sp>
        <p:nvSpPr>
          <p:cNvPr id="5" name="Rectangle 4">
            <a:extLst>
              <a:ext uri="{FF2B5EF4-FFF2-40B4-BE49-F238E27FC236}">
                <a16:creationId xmlns:a16="http://schemas.microsoft.com/office/drawing/2014/main" id="{CC336A19-AC5C-4DD7-BFA0-B8FFDF75FF03}"/>
              </a:ext>
            </a:extLst>
          </p:cNvPr>
          <p:cNvSpPr/>
          <p:nvPr/>
        </p:nvSpPr>
        <p:spPr>
          <a:xfrm>
            <a:off x="174883" y="5780797"/>
            <a:ext cx="3539312" cy="923330"/>
          </a:xfrm>
          <a:prstGeom prst="rect">
            <a:avLst/>
          </a:prstGeom>
        </p:spPr>
        <p:txBody>
          <a:bodyPr wrap="square">
            <a:spAutoFit/>
          </a:bodyPr>
          <a:lstStyle/>
          <a:p>
            <a:r>
              <a:rPr lang="en-US" dirty="0">
                <a:hlinkClick r:id="rId4"/>
              </a:rPr>
              <a:t>https://www.prstatistics.com/course/geometric-morphometrics-using-r-gmmr02/</a:t>
            </a:r>
            <a:r>
              <a:rPr lang="en-US" dirty="0"/>
              <a:t> (Dean Adams)</a:t>
            </a:r>
          </a:p>
        </p:txBody>
      </p:sp>
      <p:pic>
        <p:nvPicPr>
          <p:cNvPr id="6" name="Picture 5">
            <a:extLst>
              <a:ext uri="{FF2B5EF4-FFF2-40B4-BE49-F238E27FC236}">
                <a16:creationId xmlns:a16="http://schemas.microsoft.com/office/drawing/2014/main" id="{20CD0F84-7CD9-4A04-A6CD-846293E22435}"/>
              </a:ext>
            </a:extLst>
          </p:cNvPr>
          <p:cNvPicPr>
            <a:picLocks noChangeAspect="1"/>
          </p:cNvPicPr>
          <p:nvPr/>
        </p:nvPicPr>
        <p:blipFill rotWithShape="1">
          <a:blip r:embed="rId5"/>
          <a:srcRect b="20800"/>
          <a:stretch/>
        </p:blipFill>
        <p:spPr>
          <a:xfrm>
            <a:off x="3994956" y="1363876"/>
            <a:ext cx="3779420" cy="4351338"/>
          </a:xfrm>
          <a:prstGeom prst="rect">
            <a:avLst/>
          </a:prstGeom>
        </p:spPr>
      </p:pic>
      <p:sp>
        <p:nvSpPr>
          <p:cNvPr id="7" name="Rectangle 6">
            <a:extLst>
              <a:ext uri="{FF2B5EF4-FFF2-40B4-BE49-F238E27FC236}">
                <a16:creationId xmlns:a16="http://schemas.microsoft.com/office/drawing/2014/main" id="{62ECB2F5-52B9-4316-B57E-DD7F2FD7C672}"/>
              </a:ext>
            </a:extLst>
          </p:cNvPr>
          <p:cNvSpPr/>
          <p:nvPr/>
        </p:nvSpPr>
        <p:spPr>
          <a:xfrm>
            <a:off x="4041451" y="5780797"/>
            <a:ext cx="3539312" cy="646331"/>
          </a:xfrm>
          <a:prstGeom prst="rect">
            <a:avLst/>
          </a:prstGeom>
        </p:spPr>
        <p:txBody>
          <a:bodyPr wrap="square">
            <a:spAutoFit/>
          </a:bodyPr>
          <a:lstStyle/>
          <a:p>
            <a:r>
              <a:rPr lang="en-US" dirty="0">
                <a:hlinkClick r:id="rId6"/>
              </a:rPr>
              <a:t>https://morphometrics.uk/MorphoCourse/</a:t>
            </a:r>
            <a:r>
              <a:rPr lang="en-US" dirty="0"/>
              <a:t> (Chris Klingenberg)</a:t>
            </a:r>
          </a:p>
        </p:txBody>
      </p:sp>
      <p:pic>
        <p:nvPicPr>
          <p:cNvPr id="9" name="Picture 8">
            <a:extLst>
              <a:ext uri="{FF2B5EF4-FFF2-40B4-BE49-F238E27FC236}">
                <a16:creationId xmlns:a16="http://schemas.microsoft.com/office/drawing/2014/main" id="{82DD3750-0983-4021-A9AD-47FA88D2DEA9}"/>
              </a:ext>
            </a:extLst>
          </p:cNvPr>
          <p:cNvPicPr>
            <a:picLocks noChangeAspect="1"/>
          </p:cNvPicPr>
          <p:nvPr/>
        </p:nvPicPr>
        <p:blipFill rotWithShape="1">
          <a:blip r:embed="rId7"/>
          <a:srcRect b="20800"/>
          <a:stretch/>
        </p:blipFill>
        <p:spPr>
          <a:xfrm>
            <a:off x="7967989" y="1363876"/>
            <a:ext cx="3779420" cy="4351338"/>
          </a:xfrm>
          <a:prstGeom prst="rect">
            <a:avLst/>
          </a:prstGeom>
        </p:spPr>
      </p:pic>
      <p:sp>
        <p:nvSpPr>
          <p:cNvPr id="10" name="Rectangle 9">
            <a:extLst>
              <a:ext uri="{FF2B5EF4-FFF2-40B4-BE49-F238E27FC236}">
                <a16:creationId xmlns:a16="http://schemas.microsoft.com/office/drawing/2014/main" id="{7BAA2A69-3FBA-40A9-8F59-2650047CCDAB}"/>
              </a:ext>
            </a:extLst>
          </p:cNvPr>
          <p:cNvSpPr/>
          <p:nvPr/>
        </p:nvSpPr>
        <p:spPr>
          <a:xfrm>
            <a:off x="7967989" y="5715214"/>
            <a:ext cx="3779420" cy="1200329"/>
          </a:xfrm>
          <a:prstGeom prst="rect">
            <a:avLst/>
          </a:prstGeom>
        </p:spPr>
        <p:txBody>
          <a:bodyPr wrap="square">
            <a:spAutoFit/>
          </a:bodyPr>
          <a:lstStyle/>
          <a:p>
            <a:r>
              <a:rPr lang="en-US" dirty="0">
                <a:hlinkClick r:id="rId8"/>
              </a:rPr>
              <a:t>https://www.transmittingscience.org/courses/geometric-morphometrics/geometric-morphometrics-phylogeny/</a:t>
            </a:r>
            <a:r>
              <a:rPr lang="en-US" dirty="0"/>
              <a:t> </a:t>
            </a:r>
          </a:p>
        </p:txBody>
      </p:sp>
    </p:spTree>
    <p:extLst>
      <p:ext uri="{BB962C8B-B14F-4D97-AF65-F5344CB8AC3E}">
        <p14:creationId xmlns:p14="http://schemas.microsoft.com/office/powerpoint/2010/main" val="13764560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3A1E55-1612-4EAE-B452-9D159CC27EC1}"/>
              </a:ext>
            </a:extLst>
          </p:cNvPr>
          <p:cNvSpPr>
            <a:spLocks noGrp="1"/>
          </p:cNvSpPr>
          <p:nvPr>
            <p:ph type="title"/>
          </p:nvPr>
        </p:nvSpPr>
        <p:spPr/>
        <p:txBody>
          <a:bodyPr/>
          <a:lstStyle/>
          <a:p>
            <a:r>
              <a:rPr lang="en-US" b="1" dirty="0"/>
              <a:t>Data acquisition: 2D, Cephalometry</a:t>
            </a:r>
          </a:p>
        </p:txBody>
      </p:sp>
      <p:pic>
        <p:nvPicPr>
          <p:cNvPr id="7" name="Picture 6">
            <a:extLst>
              <a:ext uri="{FF2B5EF4-FFF2-40B4-BE49-F238E27FC236}">
                <a16:creationId xmlns:a16="http://schemas.microsoft.com/office/drawing/2014/main" id="{0C01D292-CFFC-4936-9107-60E3425D15B3}"/>
              </a:ext>
            </a:extLst>
          </p:cNvPr>
          <p:cNvPicPr>
            <a:picLocks noChangeAspect="1"/>
          </p:cNvPicPr>
          <p:nvPr/>
        </p:nvPicPr>
        <p:blipFill rotWithShape="1">
          <a:blip r:embed="rId3">
            <a:extLst>
              <a:ext uri="{28A0092B-C50C-407E-A947-70E740481C1C}">
                <a14:useLocalDpi xmlns:a14="http://schemas.microsoft.com/office/drawing/2010/main" val="0"/>
              </a:ext>
            </a:extLst>
          </a:blip>
          <a:srcRect l="9100" t="919" r="21874" b="7618"/>
          <a:stretch/>
        </p:blipFill>
        <p:spPr>
          <a:xfrm>
            <a:off x="5970496" y="1690687"/>
            <a:ext cx="5236428" cy="4925265"/>
          </a:xfrm>
          <a:prstGeom prst="rect">
            <a:avLst/>
          </a:prstGeom>
        </p:spPr>
      </p:pic>
      <p:pic>
        <p:nvPicPr>
          <p:cNvPr id="5" name="Content Placeholder 4">
            <a:extLst>
              <a:ext uri="{FF2B5EF4-FFF2-40B4-BE49-F238E27FC236}">
                <a16:creationId xmlns:a16="http://schemas.microsoft.com/office/drawing/2014/main" id="{615926B4-CD4D-4B3A-99C9-E3D9D1A53CA2}"/>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838200" y="2156851"/>
            <a:ext cx="3608294" cy="3677243"/>
          </a:xfrm>
        </p:spPr>
      </p:pic>
    </p:spTree>
    <p:extLst>
      <p:ext uri="{BB962C8B-B14F-4D97-AF65-F5344CB8AC3E}">
        <p14:creationId xmlns:p14="http://schemas.microsoft.com/office/powerpoint/2010/main" val="60266972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73214A-6930-4F09-89C2-81712E8EE578}"/>
              </a:ext>
            </a:extLst>
          </p:cNvPr>
          <p:cNvSpPr>
            <a:spLocks noGrp="1"/>
          </p:cNvSpPr>
          <p:nvPr>
            <p:ph type="title"/>
          </p:nvPr>
        </p:nvSpPr>
        <p:spPr/>
        <p:txBody>
          <a:bodyPr/>
          <a:lstStyle/>
          <a:p>
            <a:r>
              <a:rPr lang="en-US" b="1" dirty="0"/>
              <a:t>Data acquisition: 3D </a:t>
            </a:r>
            <a:r>
              <a:rPr lang="en-US" b="1" dirty="0" err="1"/>
              <a:t>Photostereogrammetry</a:t>
            </a:r>
            <a:endParaRPr lang="en-US" b="1" dirty="0"/>
          </a:p>
        </p:txBody>
      </p:sp>
      <p:pic>
        <p:nvPicPr>
          <p:cNvPr id="5" name="Content Placeholder 4">
            <a:extLst>
              <a:ext uri="{FF2B5EF4-FFF2-40B4-BE49-F238E27FC236}">
                <a16:creationId xmlns:a16="http://schemas.microsoft.com/office/drawing/2014/main" id="{F7FCDD42-6BFB-4EB5-9A2C-D08F39853FC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46675" y="2029120"/>
            <a:ext cx="5671247" cy="3240712"/>
          </a:xfrm>
        </p:spPr>
      </p:pic>
      <p:pic>
        <p:nvPicPr>
          <p:cNvPr id="7" name="Picture 6">
            <a:extLst>
              <a:ext uri="{FF2B5EF4-FFF2-40B4-BE49-F238E27FC236}">
                <a16:creationId xmlns:a16="http://schemas.microsoft.com/office/drawing/2014/main" id="{C825E3C5-FF03-4068-8E4F-5003EBCDFE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94903" y="2134998"/>
            <a:ext cx="5485960" cy="3134834"/>
          </a:xfrm>
          <a:prstGeom prst="rect">
            <a:avLst/>
          </a:prstGeom>
        </p:spPr>
      </p:pic>
    </p:spTree>
    <p:extLst>
      <p:ext uri="{BB962C8B-B14F-4D97-AF65-F5344CB8AC3E}">
        <p14:creationId xmlns:p14="http://schemas.microsoft.com/office/powerpoint/2010/main" val="54037791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9E7634-C6CE-4223-879B-E63EE2E52FF6}"/>
              </a:ext>
            </a:extLst>
          </p:cNvPr>
          <p:cNvSpPr>
            <a:spLocks noGrp="1"/>
          </p:cNvSpPr>
          <p:nvPr>
            <p:ph type="title"/>
          </p:nvPr>
        </p:nvSpPr>
        <p:spPr>
          <a:xfrm>
            <a:off x="0" y="365125"/>
            <a:ext cx="12192000" cy="1325563"/>
          </a:xfrm>
        </p:spPr>
        <p:txBody>
          <a:bodyPr/>
          <a:lstStyle/>
          <a:p>
            <a:pPr algn="ctr"/>
            <a:r>
              <a:rPr lang="en-US" b="1" dirty="0"/>
              <a:t>Data acquisition: Volumetric scans (MR, CT, CBCT)</a:t>
            </a:r>
            <a:endParaRPr lang="en-US" dirty="0"/>
          </a:p>
        </p:txBody>
      </p:sp>
      <p:pic>
        <p:nvPicPr>
          <p:cNvPr id="4" name="Content Placeholder 3">
            <a:extLst>
              <a:ext uri="{FF2B5EF4-FFF2-40B4-BE49-F238E27FC236}">
                <a16:creationId xmlns:a16="http://schemas.microsoft.com/office/drawing/2014/main" id="{78F04834-5574-4B3D-AAF4-F96586288318}"/>
              </a:ext>
            </a:extLst>
          </p:cNvPr>
          <p:cNvPicPr>
            <a:picLocks noGrp="1" noChangeAspect="1"/>
          </p:cNvPicPr>
          <p:nvPr>
            <p:ph idx="1"/>
          </p:nvPr>
        </p:nvPicPr>
        <p:blipFill>
          <a:blip r:embed="rId3"/>
          <a:stretch>
            <a:fillRect/>
          </a:stretch>
        </p:blipFill>
        <p:spPr>
          <a:xfrm>
            <a:off x="192948" y="1690688"/>
            <a:ext cx="3579102" cy="4351338"/>
          </a:xfrm>
          <a:prstGeom prst="rect">
            <a:avLst/>
          </a:prstGeom>
        </p:spPr>
      </p:pic>
      <p:pic>
        <p:nvPicPr>
          <p:cNvPr id="3" name="Picture 2">
            <a:extLst>
              <a:ext uri="{FF2B5EF4-FFF2-40B4-BE49-F238E27FC236}">
                <a16:creationId xmlns:a16="http://schemas.microsoft.com/office/drawing/2014/main" id="{69489CA7-5C0E-4E6F-AA08-53A7FD2C23FA}"/>
              </a:ext>
            </a:extLst>
          </p:cNvPr>
          <p:cNvPicPr>
            <a:picLocks noChangeAspect="1"/>
          </p:cNvPicPr>
          <p:nvPr/>
        </p:nvPicPr>
        <p:blipFill>
          <a:blip r:embed="rId4"/>
          <a:stretch>
            <a:fillRect/>
          </a:stretch>
        </p:blipFill>
        <p:spPr>
          <a:xfrm>
            <a:off x="3978749" y="1690688"/>
            <a:ext cx="4290118" cy="4351338"/>
          </a:xfrm>
          <a:prstGeom prst="rect">
            <a:avLst/>
          </a:prstGeom>
        </p:spPr>
      </p:pic>
      <p:sp>
        <p:nvSpPr>
          <p:cNvPr id="5" name="TextBox 4">
            <a:extLst>
              <a:ext uri="{FF2B5EF4-FFF2-40B4-BE49-F238E27FC236}">
                <a16:creationId xmlns:a16="http://schemas.microsoft.com/office/drawing/2014/main" id="{A15348E1-FCBC-4D73-8A08-092E2AB0EECD}"/>
              </a:ext>
            </a:extLst>
          </p:cNvPr>
          <p:cNvSpPr txBox="1"/>
          <p:nvPr/>
        </p:nvSpPr>
        <p:spPr>
          <a:xfrm>
            <a:off x="1700210" y="6235796"/>
            <a:ext cx="564578" cy="369332"/>
          </a:xfrm>
          <a:prstGeom prst="rect">
            <a:avLst/>
          </a:prstGeom>
          <a:noFill/>
        </p:spPr>
        <p:txBody>
          <a:bodyPr wrap="none" rtlCol="0">
            <a:spAutoFit/>
          </a:bodyPr>
          <a:lstStyle/>
          <a:p>
            <a:r>
              <a:rPr lang="en-US" dirty="0"/>
              <a:t>MRI</a:t>
            </a:r>
          </a:p>
        </p:txBody>
      </p:sp>
      <p:sp>
        <p:nvSpPr>
          <p:cNvPr id="6" name="TextBox 5">
            <a:extLst>
              <a:ext uri="{FF2B5EF4-FFF2-40B4-BE49-F238E27FC236}">
                <a16:creationId xmlns:a16="http://schemas.microsoft.com/office/drawing/2014/main" id="{01785050-5D0D-4310-AE26-19E546A0CB04}"/>
              </a:ext>
            </a:extLst>
          </p:cNvPr>
          <p:cNvSpPr txBox="1"/>
          <p:nvPr/>
        </p:nvSpPr>
        <p:spPr>
          <a:xfrm>
            <a:off x="5788844" y="6140688"/>
            <a:ext cx="669927" cy="369332"/>
          </a:xfrm>
          <a:prstGeom prst="rect">
            <a:avLst/>
          </a:prstGeom>
          <a:noFill/>
        </p:spPr>
        <p:txBody>
          <a:bodyPr wrap="none" rtlCol="0">
            <a:spAutoFit/>
          </a:bodyPr>
          <a:lstStyle/>
          <a:p>
            <a:r>
              <a:rPr lang="en-US" dirty="0"/>
              <a:t>CBCT</a:t>
            </a:r>
          </a:p>
        </p:txBody>
      </p:sp>
      <p:pic>
        <p:nvPicPr>
          <p:cNvPr id="7" name="Picture 6">
            <a:extLst>
              <a:ext uri="{FF2B5EF4-FFF2-40B4-BE49-F238E27FC236}">
                <a16:creationId xmlns:a16="http://schemas.microsoft.com/office/drawing/2014/main" id="{BB39D244-1A3D-42B4-BF07-AA256ABACD3F}"/>
              </a:ext>
            </a:extLst>
          </p:cNvPr>
          <p:cNvPicPr>
            <a:picLocks noChangeAspect="1"/>
          </p:cNvPicPr>
          <p:nvPr/>
        </p:nvPicPr>
        <p:blipFill rotWithShape="1">
          <a:blip r:embed="rId5"/>
          <a:srcRect l="7555" r="22663"/>
          <a:stretch/>
        </p:blipFill>
        <p:spPr>
          <a:xfrm>
            <a:off x="8466947" y="1678070"/>
            <a:ext cx="3513221" cy="4363956"/>
          </a:xfrm>
          <a:prstGeom prst="rect">
            <a:avLst/>
          </a:prstGeom>
        </p:spPr>
      </p:pic>
      <p:sp>
        <p:nvSpPr>
          <p:cNvPr id="8" name="TextBox 7">
            <a:extLst>
              <a:ext uri="{FF2B5EF4-FFF2-40B4-BE49-F238E27FC236}">
                <a16:creationId xmlns:a16="http://schemas.microsoft.com/office/drawing/2014/main" id="{F0DEBEE2-B64F-4A2B-AB22-9D79FB946313}"/>
              </a:ext>
            </a:extLst>
          </p:cNvPr>
          <p:cNvSpPr txBox="1"/>
          <p:nvPr/>
        </p:nvSpPr>
        <p:spPr>
          <a:xfrm>
            <a:off x="10012826" y="6140688"/>
            <a:ext cx="421462" cy="369332"/>
          </a:xfrm>
          <a:prstGeom prst="rect">
            <a:avLst/>
          </a:prstGeom>
          <a:noFill/>
        </p:spPr>
        <p:txBody>
          <a:bodyPr wrap="none" rtlCol="0">
            <a:spAutoFit/>
          </a:bodyPr>
          <a:lstStyle/>
          <a:p>
            <a:r>
              <a:rPr lang="en-US" dirty="0"/>
              <a:t>CT</a:t>
            </a:r>
          </a:p>
        </p:txBody>
      </p:sp>
    </p:spTree>
    <p:extLst>
      <p:ext uri="{BB962C8B-B14F-4D97-AF65-F5344CB8AC3E}">
        <p14:creationId xmlns:p14="http://schemas.microsoft.com/office/powerpoint/2010/main" val="23892917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DCE3D6-F52F-43CF-B33C-9A468106E2CE}"/>
              </a:ext>
            </a:extLst>
          </p:cNvPr>
          <p:cNvSpPr>
            <a:spLocks noGrp="1"/>
          </p:cNvSpPr>
          <p:nvPr>
            <p:ph type="title"/>
          </p:nvPr>
        </p:nvSpPr>
        <p:spPr>
          <a:xfrm>
            <a:off x="869577" y="0"/>
            <a:ext cx="10515600" cy="797859"/>
          </a:xfrm>
        </p:spPr>
        <p:txBody>
          <a:bodyPr>
            <a:normAutofit/>
          </a:bodyPr>
          <a:lstStyle/>
          <a:p>
            <a:pPr algn="ctr"/>
            <a:r>
              <a:rPr lang="en-US" b="1" dirty="0"/>
              <a:t>3D Light Sheet Microscopy Revolution</a:t>
            </a:r>
          </a:p>
        </p:txBody>
      </p:sp>
      <p:pic>
        <p:nvPicPr>
          <p:cNvPr id="8" name="Content Placeholder 7">
            <a:extLst>
              <a:ext uri="{FF2B5EF4-FFF2-40B4-BE49-F238E27FC236}">
                <a16:creationId xmlns:a16="http://schemas.microsoft.com/office/drawing/2014/main" id="{B256C70A-F7D4-46D6-8ABB-53CA16B9EB2D}"/>
              </a:ext>
            </a:extLst>
          </p:cNvPr>
          <p:cNvPicPr>
            <a:picLocks noGrp="1" noChangeAspect="1"/>
          </p:cNvPicPr>
          <p:nvPr>
            <p:ph idx="1"/>
          </p:nvPr>
        </p:nvPicPr>
        <p:blipFill>
          <a:blip r:embed="rId2"/>
          <a:stretch>
            <a:fillRect/>
          </a:stretch>
        </p:blipFill>
        <p:spPr>
          <a:xfrm>
            <a:off x="869577" y="1201399"/>
            <a:ext cx="10515600" cy="3625679"/>
          </a:xfrm>
          <a:prstGeom prst="rect">
            <a:avLst/>
          </a:prstGeom>
        </p:spPr>
      </p:pic>
    </p:spTree>
    <p:extLst>
      <p:ext uri="{BB962C8B-B14F-4D97-AF65-F5344CB8AC3E}">
        <p14:creationId xmlns:p14="http://schemas.microsoft.com/office/powerpoint/2010/main" val="235162912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E8880-D3BA-4B64-B24E-44EDFEE3936D}"/>
              </a:ext>
            </a:extLst>
          </p:cNvPr>
          <p:cNvSpPr>
            <a:spLocks noGrp="1"/>
          </p:cNvSpPr>
          <p:nvPr>
            <p:ph type="title"/>
          </p:nvPr>
        </p:nvSpPr>
        <p:spPr>
          <a:xfrm>
            <a:off x="540327" y="365125"/>
            <a:ext cx="11589327" cy="1325563"/>
          </a:xfrm>
        </p:spPr>
        <p:txBody>
          <a:bodyPr/>
          <a:lstStyle/>
          <a:p>
            <a:r>
              <a:rPr lang="en-US" b="1" dirty="0"/>
              <a:t>PCA is a great tool to shape summarize variation</a:t>
            </a:r>
          </a:p>
        </p:txBody>
      </p:sp>
      <p:pic>
        <p:nvPicPr>
          <p:cNvPr id="5" name="Picture 4">
            <a:extLst>
              <a:ext uri="{FF2B5EF4-FFF2-40B4-BE49-F238E27FC236}">
                <a16:creationId xmlns:a16="http://schemas.microsoft.com/office/drawing/2014/main" id="{D05074B3-0485-40AD-9C6A-8E65F5DDF9DB}"/>
              </a:ext>
            </a:extLst>
          </p:cNvPr>
          <p:cNvPicPr>
            <a:picLocks noChangeAspect="1"/>
          </p:cNvPicPr>
          <p:nvPr/>
        </p:nvPicPr>
        <p:blipFill rotWithShape="1">
          <a:blip r:embed="rId2"/>
          <a:srcRect l="14030" t="25409" r="13362" b="19616"/>
          <a:stretch/>
        </p:blipFill>
        <p:spPr>
          <a:xfrm>
            <a:off x="1308537" y="1852448"/>
            <a:ext cx="8852339" cy="3665483"/>
          </a:xfrm>
          <a:prstGeom prst="rect">
            <a:avLst/>
          </a:prstGeom>
        </p:spPr>
      </p:pic>
      <p:sp>
        <p:nvSpPr>
          <p:cNvPr id="6" name="Rectangle 5">
            <a:extLst>
              <a:ext uri="{FF2B5EF4-FFF2-40B4-BE49-F238E27FC236}">
                <a16:creationId xmlns:a16="http://schemas.microsoft.com/office/drawing/2014/main" id="{9569C1EA-C970-427B-831C-7350E996AE58}"/>
              </a:ext>
            </a:extLst>
          </p:cNvPr>
          <p:cNvSpPr/>
          <p:nvPr/>
        </p:nvSpPr>
        <p:spPr>
          <a:xfrm>
            <a:off x="748862" y="5972954"/>
            <a:ext cx="11879316" cy="646331"/>
          </a:xfrm>
          <a:prstGeom prst="rect">
            <a:avLst/>
          </a:prstGeom>
        </p:spPr>
        <p:txBody>
          <a:bodyPr wrap="square">
            <a:spAutoFit/>
          </a:bodyPr>
          <a:lstStyle/>
          <a:p>
            <a:r>
              <a:rPr lang="en-US" dirty="0" err="1"/>
              <a:t>Heuzé</a:t>
            </a:r>
            <a:r>
              <a:rPr lang="en-US" dirty="0"/>
              <a:t> Y, et al. 2014. Quantification of facial skeletal shape variation in fibroblast growth factor receptor-related craniosynostosis syndromes. Birth Defects Research Part A: Clinical and Molecular Teratology 100:250–259.</a:t>
            </a:r>
            <a:endParaRPr lang="en-US" dirty="0">
              <a:effectLst/>
            </a:endParaRPr>
          </a:p>
        </p:txBody>
      </p:sp>
    </p:spTree>
    <p:extLst>
      <p:ext uri="{BB962C8B-B14F-4D97-AF65-F5344CB8AC3E}">
        <p14:creationId xmlns:p14="http://schemas.microsoft.com/office/powerpoint/2010/main" val="60628612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62B574-4CB2-4F6D-9AE2-921E6F4D5985}"/>
              </a:ext>
            </a:extLst>
          </p:cNvPr>
          <p:cNvPicPr/>
          <p:nvPr/>
        </p:nvPicPr>
        <p:blipFill rotWithShape="1">
          <a:blip r:embed="rId3" cstate="print">
            <a:extLst>
              <a:ext uri="{28A0092B-C50C-407E-A947-70E740481C1C}">
                <a14:useLocalDpi xmlns:a14="http://schemas.microsoft.com/office/drawing/2010/main" val="0"/>
              </a:ext>
            </a:extLst>
          </a:blip>
          <a:srcRect l="2093" t="5580" b="6733"/>
          <a:stretch/>
        </p:blipFill>
        <p:spPr bwMode="auto">
          <a:xfrm>
            <a:off x="444182" y="568008"/>
            <a:ext cx="7351328" cy="4064952"/>
          </a:xfrm>
          <a:prstGeom prst="rect">
            <a:avLst/>
          </a:prstGeom>
          <a:ln>
            <a:noFill/>
          </a:ln>
          <a:extLst>
            <a:ext uri="{53640926-AAD7-44D8-BBD7-CCE9431645EC}">
              <a14:shadowObscured xmlns:a14="http://schemas.microsoft.com/office/drawing/2010/main"/>
            </a:ext>
          </a:extLst>
        </p:spPr>
      </p:pic>
      <p:pic>
        <p:nvPicPr>
          <p:cNvPr id="1026" name="Picture 1" descr="cid:image001.png@01D526C3.AC6F6F40">
            <a:extLst>
              <a:ext uri="{FF2B5EF4-FFF2-40B4-BE49-F238E27FC236}">
                <a16:creationId xmlns:a16="http://schemas.microsoft.com/office/drawing/2014/main" id="{B18F02E4-BE0A-4EE1-BA97-238409C846A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340283" y="3711575"/>
            <a:ext cx="3810000" cy="2298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650717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7"/>
          <p:cNvSpPr txBox="1">
            <a:spLocks noGrp="1"/>
          </p:cNvSpPr>
          <p:nvPr>
            <p:ph type="title"/>
          </p:nvPr>
        </p:nvSpPr>
        <p:spPr>
          <a:xfrm>
            <a:off x="1" y="78367"/>
            <a:ext cx="9224335" cy="763600"/>
          </a:xfrm>
          <a:prstGeom prst="rect">
            <a:avLst/>
          </a:prstGeom>
        </p:spPr>
        <p:txBody>
          <a:bodyPr spcFirstLastPara="1" vert="horz" wrap="square" lIns="121900" tIns="121900" rIns="121900" bIns="121900" rtlCol="0" anchor="t" anchorCtr="0">
            <a:noAutofit/>
          </a:bodyPr>
          <a:lstStyle/>
          <a:p>
            <a:r>
              <a:rPr lang="en" dirty="0"/>
              <a:t>Moving beyond state-of-art and why now?</a:t>
            </a:r>
            <a:endParaRPr dirty="0"/>
          </a:p>
          <a:p>
            <a:endParaRPr dirty="0"/>
          </a:p>
        </p:txBody>
      </p:sp>
      <p:pic>
        <p:nvPicPr>
          <p:cNvPr id="94" name="Google Shape;94;p17"/>
          <p:cNvPicPr preferRelativeResize="0"/>
          <p:nvPr/>
        </p:nvPicPr>
        <p:blipFill>
          <a:blip r:embed="rId3">
            <a:alphaModFix/>
          </a:blip>
          <a:stretch>
            <a:fillRect/>
          </a:stretch>
        </p:blipFill>
        <p:spPr>
          <a:xfrm>
            <a:off x="3296829" y="944032"/>
            <a:ext cx="2925771" cy="4485067"/>
          </a:xfrm>
          <a:prstGeom prst="rect">
            <a:avLst/>
          </a:prstGeom>
          <a:noFill/>
          <a:ln>
            <a:noFill/>
          </a:ln>
        </p:spPr>
      </p:pic>
      <p:pic>
        <p:nvPicPr>
          <p:cNvPr id="95" name="Google Shape;95;p17"/>
          <p:cNvPicPr preferRelativeResize="0"/>
          <p:nvPr/>
        </p:nvPicPr>
        <p:blipFill>
          <a:blip r:embed="rId4">
            <a:alphaModFix/>
          </a:blip>
          <a:stretch>
            <a:fillRect/>
          </a:stretch>
        </p:blipFill>
        <p:spPr>
          <a:xfrm>
            <a:off x="35267" y="841968"/>
            <a:ext cx="3043267" cy="3225089"/>
          </a:xfrm>
          <a:prstGeom prst="rect">
            <a:avLst/>
          </a:prstGeom>
          <a:noFill/>
          <a:ln>
            <a:noFill/>
          </a:ln>
        </p:spPr>
      </p:pic>
      <p:sp>
        <p:nvSpPr>
          <p:cNvPr id="96" name="Google Shape;96;p17"/>
          <p:cNvSpPr txBox="1"/>
          <p:nvPr/>
        </p:nvSpPr>
        <p:spPr>
          <a:xfrm>
            <a:off x="9020300" y="473900"/>
            <a:ext cx="3176800" cy="6268400"/>
          </a:xfrm>
          <a:prstGeom prst="rect">
            <a:avLst/>
          </a:prstGeom>
          <a:noFill/>
          <a:ln>
            <a:noFill/>
          </a:ln>
        </p:spPr>
        <p:txBody>
          <a:bodyPr spcFirstLastPara="1" wrap="square" lIns="121900" tIns="121900" rIns="121900" bIns="121900" anchor="t" anchorCtr="0">
            <a:noAutofit/>
          </a:bodyPr>
          <a:lstStyle/>
          <a:p>
            <a:pPr>
              <a:lnSpc>
                <a:spcPct val="115000"/>
              </a:lnSpc>
            </a:pPr>
            <a:r>
              <a:rPr lang="en" sz="2400" b="1" dirty="0">
                <a:solidFill>
                  <a:schemeClr val="dk1"/>
                </a:solidFill>
              </a:rPr>
              <a:t>BUT</a:t>
            </a:r>
            <a:endParaRPr sz="2400" b="1" dirty="0">
              <a:solidFill>
                <a:schemeClr val="dk1"/>
              </a:solidFill>
            </a:endParaRPr>
          </a:p>
          <a:p>
            <a:pPr>
              <a:lnSpc>
                <a:spcPct val="115000"/>
              </a:lnSpc>
            </a:pPr>
            <a:r>
              <a:rPr lang="en" sz="2400" dirty="0">
                <a:solidFill>
                  <a:schemeClr val="dk1"/>
                </a:solidFill>
              </a:rPr>
              <a:t>Features that distinguish a car from a tree is not necessarily informative to detect </a:t>
            </a:r>
            <a:r>
              <a:rPr lang="en-US" sz="2400" dirty="0">
                <a:solidFill>
                  <a:schemeClr val="dk1"/>
                </a:solidFill>
              </a:rPr>
              <a:t>difference in </a:t>
            </a:r>
            <a:r>
              <a:rPr lang="en" sz="2400" dirty="0">
                <a:solidFill>
                  <a:schemeClr val="dk1"/>
                </a:solidFill>
              </a:rPr>
              <a:t>species. </a:t>
            </a:r>
            <a:endParaRPr sz="2400" dirty="0">
              <a:solidFill>
                <a:schemeClr val="dk1"/>
              </a:solidFill>
            </a:endParaRPr>
          </a:p>
          <a:p>
            <a:pPr>
              <a:lnSpc>
                <a:spcPct val="115000"/>
              </a:lnSpc>
            </a:pPr>
            <a:endParaRPr sz="2400" dirty="0">
              <a:solidFill>
                <a:schemeClr val="dk1"/>
              </a:solidFill>
            </a:endParaRPr>
          </a:p>
          <a:p>
            <a:pPr>
              <a:lnSpc>
                <a:spcPct val="115000"/>
              </a:lnSpc>
            </a:pPr>
            <a:r>
              <a:rPr lang="en" sz="2400" dirty="0">
                <a:solidFill>
                  <a:schemeClr val="dk1"/>
                </a:solidFill>
              </a:rPr>
              <a:t>Features need to have a biological basis (share a common developmental and evolutionary origin). </a:t>
            </a:r>
            <a:endParaRPr sz="2400" dirty="0">
              <a:solidFill>
                <a:schemeClr val="dk1"/>
              </a:solidFill>
            </a:endParaRPr>
          </a:p>
          <a:p>
            <a:pPr>
              <a:lnSpc>
                <a:spcPct val="115000"/>
              </a:lnSpc>
            </a:pPr>
            <a:endParaRPr sz="2400" dirty="0">
              <a:solidFill>
                <a:schemeClr val="dk1"/>
              </a:solidFill>
            </a:endParaRPr>
          </a:p>
          <a:p>
            <a:pPr>
              <a:lnSpc>
                <a:spcPct val="115000"/>
              </a:lnSpc>
            </a:pPr>
            <a:r>
              <a:rPr lang="en" sz="2400" dirty="0">
                <a:solidFill>
                  <a:schemeClr val="dk1"/>
                </a:solidFill>
              </a:rPr>
              <a:t>We don’t know this for </a:t>
            </a:r>
            <a:r>
              <a:rPr lang="en" sz="2400" b="1" dirty="0">
                <a:solidFill>
                  <a:schemeClr val="dk1"/>
                </a:solidFill>
              </a:rPr>
              <a:t>EVERY </a:t>
            </a:r>
            <a:r>
              <a:rPr lang="en" sz="2400" dirty="0">
                <a:solidFill>
                  <a:schemeClr val="dk1"/>
                </a:solidFill>
              </a:rPr>
              <a:t>trait, but we know for some.</a:t>
            </a:r>
            <a:endParaRPr sz="2400" dirty="0">
              <a:solidFill>
                <a:schemeClr val="dk1"/>
              </a:solidFill>
            </a:endParaRPr>
          </a:p>
          <a:p>
            <a:pPr>
              <a:lnSpc>
                <a:spcPct val="115000"/>
              </a:lnSpc>
            </a:pPr>
            <a:endParaRPr sz="2400" dirty="0">
              <a:solidFill>
                <a:schemeClr val="dk1"/>
              </a:solidFill>
            </a:endParaRPr>
          </a:p>
          <a:p>
            <a:pPr>
              <a:lnSpc>
                <a:spcPct val="115000"/>
              </a:lnSpc>
            </a:pPr>
            <a:r>
              <a:rPr lang="en" sz="2400" dirty="0">
                <a:solidFill>
                  <a:schemeClr val="dk1"/>
                </a:solidFill>
              </a:rPr>
              <a:t>Can we use this knowledge to discover </a:t>
            </a:r>
            <a:r>
              <a:rPr lang="en" sz="2400" b="1" dirty="0">
                <a:solidFill>
                  <a:schemeClr val="dk1"/>
                </a:solidFill>
              </a:rPr>
              <a:t>new traits?</a:t>
            </a:r>
            <a:endParaRPr sz="2400" b="1" dirty="0">
              <a:solidFill>
                <a:schemeClr val="dk1"/>
              </a:solidFill>
            </a:endParaRPr>
          </a:p>
          <a:p>
            <a:pPr>
              <a:lnSpc>
                <a:spcPct val="115000"/>
              </a:lnSpc>
            </a:pPr>
            <a:endParaRPr sz="2400" dirty="0">
              <a:solidFill>
                <a:schemeClr val="dk1"/>
              </a:solidFill>
            </a:endParaRPr>
          </a:p>
        </p:txBody>
      </p:sp>
      <p:sp>
        <p:nvSpPr>
          <p:cNvPr id="97" name="Google Shape;97;p17"/>
          <p:cNvSpPr txBox="1"/>
          <p:nvPr/>
        </p:nvSpPr>
        <p:spPr>
          <a:xfrm>
            <a:off x="904900" y="4397200"/>
            <a:ext cx="1029200" cy="524800"/>
          </a:xfrm>
          <a:prstGeom prst="rect">
            <a:avLst/>
          </a:prstGeom>
          <a:noFill/>
          <a:ln>
            <a:noFill/>
          </a:ln>
        </p:spPr>
        <p:txBody>
          <a:bodyPr spcFirstLastPara="1" wrap="square" lIns="121900" tIns="121900" rIns="121900" bIns="121900" anchor="t" anchorCtr="0">
            <a:noAutofit/>
          </a:bodyPr>
          <a:lstStyle/>
          <a:p>
            <a:r>
              <a:rPr lang="en" sz="2400"/>
              <a:t>1900s</a:t>
            </a:r>
            <a:endParaRPr sz="2400"/>
          </a:p>
        </p:txBody>
      </p:sp>
      <p:sp>
        <p:nvSpPr>
          <p:cNvPr id="98" name="Google Shape;98;p17"/>
          <p:cNvSpPr txBox="1"/>
          <p:nvPr/>
        </p:nvSpPr>
        <p:spPr>
          <a:xfrm>
            <a:off x="3783917" y="5531167"/>
            <a:ext cx="1951600" cy="515200"/>
          </a:xfrm>
          <a:prstGeom prst="rect">
            <a:avLst/>
          </a:prstGeom>
          <a:noFill/>
          <a:ln>
            <a:noFill/>
          </a:ln>
        </p:spPr>
        <p:txBody>
          <a:bodyPr spcFirstLastPara="1" wrap="square" lIns="121900" tIns="121900" rIns="121900" bIns="121900" anchor="t" anchorCtr="0">
            <a:noAutofit/>
          </a:bodyPr>
          <a:lstStyle/>
          <a:p>
            <a:r>
              <a:rPr lang="en" sz="2400"/>
              <a:t>1990s-2010s</a:t>
            </a:r>
            <a:endParaRPr sz="2400"/>
          </a:p>
        </p:txBody>
      </p:sp>
      <p:sp>
        <p:nvSpPr>
          <p:cNvPr id="99" name="Google Shape;99;p17"/>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Autofit/>
          </a:bodyPr>
          <a:lstStyle/>
          <a:p>
            <a:fld id="{00000000-1234-1234-1234-123412341234}" type="slidenum">
              <a:rPr lang="en"/>
              <a:pPr/>
              <a:t>47</a:t>
            </a:fld>
            <a:endParaRPr/>
          </a:p>
        </p:txBody>
      </p:sp>
      <p:grpSp>
        <p:nvGrpSpPr>
          <p:cNvPr id="100" name="Google Shape;100;p17"/>
          <p:cNvGrpSpPr/>
          <p:nvPr/>
        </p:nvGrpSpPr>
        <p:grpSpPr>
          <a:xfrm>
            <a:off x="6440890" y="944034"/>
            <a:ext cx="2579421" cy="4485076"/>
            <a:chOff x="5523500" y="706100"/>
            <a:chExt cx="1811900" cy="3150517"/>
          </a:xfrm>
        </p:grpSpPr>
        <p:pic>
          <p:nvPicPr>
            <p:cNvPr id="101" name="Google Shape;101;p17"/>
            <p:cNvPicPr preferRelativeResize="0"/>
            <p:nvPr/>
          </p:nvPicPr>
          <p:blipFill>
            <a:blip r:embed="rId5">
              <a:alphaModFix/>
            </a:blip>
            <a:stretch>
              <a:fillRect/>
            </a:stretch>
          </p:blipFill>
          <p:spPr>
            <a:xfrm>
              <a:off x="5597125" y="706100"/>
              <a:ext cx="1738275" cy="1015200"/>
            </a:xfrm>
            <a:prstGeom prst="rect">
              <a:avLst/>
            </a:prstGeom>
            <a:noFill/>
            <a:ln>
              <a:noFill/>
            </a:ln>
          </p:spPr>
        </p:pic>
        <p:pic>
          <p:nvPicPr>
            <p:cNvPr id="102" name="Google Shape;102;p17"/>
            <p:cNvPicPr preferRelativeResize="0"/>
            <p:nvPr/>
          </p:nvPicPr>
          <p:blipFill>
            <a:blip r:embed="rId6">
              <a:alphaModFix/>
            </a:blip>
            <a:stretch>
              <a:fillRect/>
            </a:stretch>
          </p:blipFill>
          <p:spPr>
            <a:xfrm>
              <a:off x="5523500" y="1761000"/>
              <a:ext cx="1738275" cy="1004857"/>
            </a:xfrm>
            <a:prstGeom prst="rect">
              <a:avLst/>
            </a:prstGeom>
            <a:noFill/>
            <a:ln>
              <a:noFill/>
            </a:ln>
          </p:spPr>
        </p:pic>
        <p:pic>
          <p:nvPicPr>
            <p:cNvPr id="103" name="Google Shape;103;p17"/>
            <p:cNvPicPr preferRelativeResize="0"/>
            <p:nvPr/>
          </p:nvPicPr>
          <p:blipFill>
            <a:blip r:embed="rId7">
              <a:alphaModFix/>
            </a:blip>
            <a:stretch>
              <a:fillRect/>
            </a:stretch>
          </p:blipFill>
          <p:spPr>
            <a:xfrm>
              <a:off x="5523501" y="2765850"/>
              <a:ext cx="1738275" cy="1090767"/>
            </a:xfrm>
            <a:prstGeom prst="rect">
              <a:avLst/>
            </a:prstGeom>
            <a:noFill/>
            <a:ln>
              <a:noFill/>
            </a:ln>
          </p:spPr>
        </p:pic>
      </p:grpSp>
      <p:sp>
        <p:nvSpPr>
          <p:cNvPr id="104" name="Google Shape;104;p17"/>
          <p:cNvSpPr txBox="1"/>
          <p:nvPr/>
        </p:nvSpPr>
        <p:spPr>
          <a:xfrm>
            <a:off x="153333" y="5944300"/>
            <a:ext cx="8631200" cy="592400"/>
          </a:xfrm>
          <a:prstGeom prst="rect">
            <a:avLst/>
          </a:prstGeom>
          <a:noFill/>
          <a:ln>
            <a:noFill/>
          </a:ln>
        </p:spPr>
        <p:txBody>
          <a:bodyPr spcFirstLastPara="1" wrap="square" lIns="121900" tIns="121900" rIns="121900" bIns="121900" anchor="t" anchorCtr="0">
            <a:noAutofit/>
          </a:bodyPr>
          <a:lstStyle/>
          <a:p>
            <a:pPr>
              <a:lnSpc>
                <a:spcPct val="115000"/>
              </a:lnSpc>
              <a:buClr>
                <a:schemeClr val="dk1"/>
              </a:buClr>
              <a:buSzPts val="1100"/>
            </a:pPr>
            <a:r>
              <a:rPr lang="en" sz="2400" dirty="0">
                <a:solidFill>
                  <a:schemeClr val="dk1"/>
                </a:solidFill>
              </a:rPr>
              <a:t>ML-based computer vision methods revolutionized image processing and classification in last couple years, </a:t>
            </a:r>
            <a:endParaRPr sz="2400" dirty="0"/>
          </a:p>
        </p:txBody>
      </p:sp>
      <p:sp>
        <p:nvSpPr>
          <p:cNvPr id="105" name="Google Shape;105;p17"/>
          <p:cNvSpPr txBox="1"/>
          <p:nvPr/>
        </p:nvSpPr>
        <p:spPr>
          <a:xfrm>
            <a:off x="6985084" y="5429100"/>
            <a:ext cx="1951600" cy="515200"/>
          </a:xfrm>
          <a:prstGeom prst="rect">
            <a:avLst/>
          </a:prstGeom>
          <a:noFill/>
          <a:ln>
            <a:noFill/>
          </a:ln>
        </p:spPr>
        <p:txBody>
          <a:bodyPr spcFirstLastPara="1" wrap="square" lIns="121900" tIns="121900" rIns="121900" bIns="121900" anchor="t" anchorCtr="0">
            <a:noAutofit/>
          </a:bodyPr>
          <a:lstStyle/>
          <a:p>
            <a:r>
              <a:rPr lang="en" sz="2400"/>
              <a:t>Now - </a:t>
            </a:r>
            <a:endParaRPr sz="24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EFC109-60CE-456B-9F99-79B411AA62B4}"/>
              </a:ext>
            </a:extLst>
          </p:cNvPr>
          <p:cNvSpPr>
            <a:spLocks noGrp="1"/>
          </p:cNvSpPr>
          <p:nvPr>
            <p:ph type="title"/>
          </p:nvPr>
        </p:nvSpPr>
        <p:spPr/>
        <p:txBody>
          <a:bodyPr/>
          <a:lstStyle/>
          <a:p>
            <a:r>
              <a:rPr lang="en-US" b="1" dirty="0"/>
              <a:t>Quantitative Analysis of organismal form via geometric </a:t>
            </a:r>
            <a:r>
              <a:rPr lang="en-US" b="1" dirty="0" err="1"/>
              <a:t>morphometrics</a:t>
            </a:r>
            <a:r>
              <a:rPr lang="en-US" b="1" dirty="0"/>
              <a:t> is booming.</a:t>
            </a:r>
          </a:p>
        </p:txBody>
      </p:sp>
      <p:pic>
        <p:nvPicPr>
          <p:cNvPr id="5" name="Content Placeholder 4">
            <a:extLst>
              <a:ext uri="{FF2B5EF4-FFF2-40B4-BE49-F238E27FC236}">
                <a16:creationId xmlns:a16="http://schemas.microsoft.com/office/drawing/2014/main" id="{67CE1110-4E46-408D-80C5-C4E3CD1EB3E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11671" y="2445833"/>
            <a:ext cx="10627010" cy="2730324"/>
          </a:xfrm>
        </p:spPr>
      </p:pic>
      <p:sp>
        <p:nvSpPr>
          <p:cNvPr id="6" name="TextBox 5">
            <a:extLst>
              <a:ext uri="{FF2B5EF4-FFF2-40B4-BE49-F238E27FC236}">
                <a16:creationId xmlns:a16="http://schemas.microsoft.com/office/drawing/2014/main" id="{5BC20C68-7ACC-4F5E-AA84-F2D7D1B7652D}"/>
              </a:ext>
            </a:extLst>
          </p:cNvPr>
          <p:cNvSpPr txBox="1"/>
          <p:nvPr/>
        </p:nvSpPr>
        <p:spPr>
          <a:xfrm>
            <a:off x="1992086" y="5535386"/>
            <a:ext cx="8907235" cy="369332"/>
          </a:xfrm>
          <a:prstGeom prst="rect">
            <a:avLst/>
          </a:prstGeom>
          <a:noFill/>
        </p:spPr>
        <p:txBody>
          <a:bodyPr wrap="square" rtlCol="0">
            <a:spAutoFit/>
          </a:bodyPr>
          <a:lstStyle/>
          <a:p>
            <a:r>
              <a:rPr lang="en-US" dirty="0"/>
              <a:t>Data from Web of Science. Topic keywords: ‘geometric </a:t>
            </a:r>
            <a:r>
              <a:rPr lang="en-US" dirty="0" err="1"/>
              <a:t>morphometrics</a:t>
            </a:r>
            <a:r>
              <a:rPr lang="en-US" dirty="0"/>
              <a:t>’ OR </a:t>
            </a:r>
            <a:r>
              <a:rPr lang="en-US" dirty="0" err="1"/>
              <a:t>procrustes</a:t>
            </a:r>
            <a:endParaRPr lang="en-US" dirty="0"/>
          </a:p>
        </p:txBody>
      </p:sp>
    </p:spTree>
    <p:extLst>
      <p:ext uri="{BB962C8B-B14F-4D97-AF65-F5344CB8AC3E}">
        <p14:creationId xmlns:p14="http://schemas.microsoft.com/office/powerpoint/2010/main" val="4757155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a:t>Morphometrics</a:t>
            </a:r>
            <a:r>
              <a:rPr lang="en-US" b="1" dirty="0"/>
              <a:t> discussion list.</a:t>
            </a:r>
          </a:p>
        </p:txBody>
      </p:sp>
      <p:sp>
        <p:nvSpPr>
          <p:cNvPr id="3" name="Content Placeholder 2"/>
          <p:cNvSpPr>
            <a:spLocks noGrp="1"/>
          </p:cNvSpPr>
          <p:nvPr>
            <p:ph idx="1"/>
          </p:nvPr>
        </p:nvSpPr>
        <p:spPr>
          <a:xfrm>
            <a:off x="838200" y="1825625"/>
            <a:ext cx="10515600" cy="3530146"/>
          </a:xfrm>
        </p:spPr>
        <p:txBody>
          <a:bodyPr/>
          <a:lstStyle/>
          <a:p>
            <a:r>
              <a:rPr lang="en-US" dirty="0"/>
              <a:t>~1000 members from a global pool of scientists interested in using quantitative methods to analyze organismal shape and form.</a:t>
            </a:r>
          </a:p>
          <a:p>
            <a:r>
              <a:rPr lang="en-US" dirty="0"/>
              <a:t>Diverse body of interests: Ecologists, </a:t>
            </a:r>
            <a:r>
              <a:rPr lang="en-US" dirty="0" err="1"/>
              <a:t>evo</a:t>
            </a:r>
            <a:r>
              <a:rPr lang="en-US" dirty="0"/>
              <a:t>/devo biologists, systematists, paleontologists, anthropologists and biomedical researchers.</a:t>
            </a:r>
          </a:p>
          <a:p>
            <a:r>
              <a:rPr lang="en-US" dirty="0"/>
              <a:t>Motivating question: “</a:t>
            </a:r>
            <a:r>
              <a:rPr lang="en-US" b="1" dirty="0"/>
              <a:t>I want to analyze shape covariation patterns in XYZ species... I found datasets in </a:t>
            </a:r>
            <a:r>
              <a:rPr lang="en-US" b="1" dirty="0" err="1"/>
              <a:t>MorphoSource</a:t>
            </a:r>
            <a:r>
              <a:rPr lang="en-US" b="1" dirty="0"/>
              <a:t> / </a:t>
            </a:r>
            <a:r>
              <a:rPr lang="en-US" b="1" dirty="0" err="1"/>
              <a:t>DigiMorph</a:t>
            </a:r>
            <a:r>
              <a:rPr lang="en-US" b="1" dirty="0"/>
              <a:t> </a:t>
            </a:r>
            <a:r>
              <a:rPr lang="en-US" b="1" dirty="0" err="1"/>
              <a:t>etc</a:t>
            </a:r>
            <a:r>
              <a:rPr lang="en-US" b="1" dirty="0"/>
              <a:t>….., but don’t know what to do</a:t>
            </a:r>
            <a:r>
              <a:rPr lang="en-US" dirty="0"/>
              <a:t>”. </a:t>
            </a:r>
          </a:p>
        </p:txBody>
      </p:sp>
    </p:spTree>
    <p:extLst>
      <p:ext uri="{BB962C8B-B14F-4D97-AF65-F5344CB8AC3E}">
        <p14:creationId xmlns:p14="http://schemas.microsoft.com/office/powerpoint/2010/main" val="7026915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A typical workflow:</a:t>
            </a:r>
          </a:p>
        </p:txBody>
      </p:sp>
      <p:sp>
        <p:nvSpPr>
          <p:cNvPr id="3" name="Content Placeholder 2"/>
          <p:cNvSpPr>
            <a:spLocks noGrp="1"/>
          </p:cNvSpPr>
          <p:nvPr>
            <p:ph idx="1"/>
          </p:nvPr>
        </p:nvSpPr>
        <p:spPr/>
        <p:txBody>
          <a:bodyPr>
            <a:normAutofit fontScale="92500" lnSpcReduction="10000"/>
          </a:bodyPr>
          <a:lstStyle/>
          <a:p>
            <a:pPr marL="514350" indent="-514350">
              <a:buFont typeface="+mj-lt"/>
              <a:buAutoNum type="arabicPeriod"/>
            </a:pPr>
            <a:r>
              <a:rPr lang="en-US" dirty="0"/>
              <a:t>Download data from one or more of the repositories in different formats and/or modalities.</a:t>
            </a:r>
          </a:p>
          <a:p>
            <a:pPr marL="514350" indent="-514350">
              <a:buFont typeface="+mj-lt"/>
              <a:buAutoNum type="arabicPeriod"/>
            </a:pPr>
            <a:r>
              <a:rPr lang="en-US" dirty="0"/>
              <a:t>Find a software that will enable 3D visualization/segmentation and conversion to mesh, then landmark digitization (commercial software like Aviso, Mimics, </a:t>
            </a:r>
            <a:r>
              <a:rPr lang="en-US" dirty="0" err="1"/>
              <a:t>Geomagics</a:t>
            </a:r>
            <a:r>
              <a:rPr lang="en-US" dirty="0"/>
              <a:t>, Analyze, or free ImageJ, 3D Slicer, ITK-Snap) </a:t>
            </a:r>
          </a:p>
          <a:p>
            <a:pPr marL="514350" indent="-514350">
              <a:buFont typeface="+mj-lt"/>
              <a:buAutoNum type="arabicPeriod"/>
            </a:pPr>
            <a:r>
              <a:rPr lang="en-US" dirty="0"/>
              <a:t>Export landmark data into a format that can be understood by the analysis software.</a:t>
            </a:r>
          </a:p>
          <a:p>
            <a:pPr marL="514350" indent="-514350">
              <a:buFont typeface="+mj-lt"/>
              <a:buAutoNum type="arabicPeriod"/>
            </a:pPr>
            <a:r>
              <a:rPr lang="en-US" dirty="0"/>
              <a:t>Analyze using R (or </a:t>
            </a:r>
            <a:r>
              <a:rPr lang="en-US" dirty="0" err="1"/>
              <a:t>MorphoJ</a:t>
            </a:r>
            <a:r>
              <a:rPr lang="en-US" dirty="0"/>
              <a:t>)</a:t>
            </a:r>
          </a:p>
          <a:p>
            <a:pPr marL="514350" indent="-514350">
              <a:buFont typeface="+mj-lt"/>
              <a:buAutoNum type="arabicPeriod"/>
            </a:pPr>
            <a:r>
              <a:rPr lang="en-US" dirty="0"/>
              <a:t>Export results back to the digitization software to visualize (may not be necessary for everyone).</a:t>
            </a:r>
          </a:p>
        </p:txBody>
      </p:sp>
    </p:spTree>
    <p:extLst>
      <p:ext uri="{BB962C8B-B14F-4D97-AF65-F5344CB8AC3E}">
        <p14:creationId xmlns:p14="http://schemas.microsoft.com/office/powerpoint/2010/main" val="8611362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5061" y="209096"/>
            <a:ext cx="5277744" cy="1325563"/>
          </a:xfrm>
        </p:spPr>
        <p:txBody>
          <a:bodyPr/>
          <a:lstStyle/>
          <a:p>
            <a:r>
              <a:rPr lang="en-US" b="1" dirty="0"/>
              <a:t>Survey of 3D </a:t>
            </a:r>
            <a:r>
              <a:rPr lang="en-US" b="1" dirty="0" err="1"/>
              <a:t>morphometrics</a:t>
            </a:r>
            <a:r>
              <a:rPr lang="en-US" b="1" dirty="0"/>
              <a:t> </a:t>
            </a:r>
          </a:p>
        </p:txBody>
      </p:sp>
      <p:sp>
        <p:nvSpPr>
          <p:cNvPr id="3" name="Content Placeholder 2"/>
          <p:cNvSpPr>
            <a:spLocks noGrp="1"/>
          </p:cNvSpPr>
          <p:nvPr>
            <p:ph idx="1"/>
          </p:nvPr>
        </p:nvSpPr>
        <p:spPr>
          <a:xfrm>
            <a:off x="537482" y="1825624"/>
            <a:ext cx="5773511" cy="4722461"/>
          </a:xfrm>
        </p:spPr>
        <p:txBody>
          <a:bodyPr>
            <a:normAutofit/>
          </a:bodyPr>
          <a:lstStyle/>
          <a:p>
            <a:r>
              <a:rPr lang="en-US" dirty="0"/>
              <a:t>I conducted a survey for people who are working (or planning to work) with volumetric datasets (CT, MR, and likes). </a:t>
            </a:r>
          </a:p>
          <a:p>
            <a:r>
              <a:rPr lang="en-US" dirty="0"/>
              <a:t>Challenges identified are: </a:t>
            </a:r>
          </a:p>
          <a:p>
            <a:pPr marL="514350" indent="-514350">
              <a:buFont typeface="+mj-lt"/>
              <a:buAutoNum type="arabicPeriod"/>
            </a:pPr>
            <a:r>
              <a:rPr lang="en-US" dirty="0"/>
              <a:t>Data wrangling (converting formats)</a:t>
            </a:r>
          </a:p>
          <a:p>
            <a:pPr marL="514350" indent="-514350">
              <a:buFont typeface="+mj-lt"/>
              <a:buAutoNum type="arabicPeriod"/>
            </a:pPr>
            <a:r>
              <a:rPr lang="en-US" dirty="0"/>
              <a:t>Annotation (landmarking, measurements)</a:t>
            </a:r>
          </a:p>
          <a:p>
            <a:pPr marL="514350" indent="-514350">
              <a:buFont typeface="+mj-lt"/>
              <a:buAutoNum type="arabicPeriod"/>
            </a:pPr>
            <a:r>
              <a:rPr lang="en-US" dirty="0"/>
              <a:t>Analysis and visualization</a:t>
            </a:r>
          </a:p>
          <a:p>
            <a:endParaRPr lang="en-US" dirty="0"/>
          </a:p>
        </p:txBody>
      </p:sp>
      <p:pic>
        <p:nvPicPr>
          <p:cNvPr id="5" name="Picture 4"/>
          <p:cNvPicPr>
            <a:picLocks noChangeAspect="1"/>
          </p:cNvPicPr>
          <p:nvPr/>
        </p:nvPicPr>
        <p:blipFill rotWithShape="1">
          <a:blip r:embed="rId2"/>
          <a:srcRect l="2504" t="1072" r="5688"/>
          <a:stretch/>
        </p:blipFill>
        <p:spPr>
          <a:xfrm>
            <a:off x="7200579" y="36739"/>
            <a:ext cx="4082143" cy="6784521"/>
          </a:xfrm>
          <a:prstGeom prst="rect">
            <a:avLst/>
          </a:prstGeom>
        </p:spPr>
      </p:pic>
    </p:spTree>
    <p:extLst>
      <p:ext uri="{BB962C8B-B14F-4D97-AF65-F5344CB8AC3E}">
        <p14:creationId xmlns:p14="http://schemas.microsoft.com/office/powerpoint/2010/main" val="40897204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25885-D5FF-4F4F-A28F-80EF0DEDC1BB}"/>
              </a:ext>
            </a:extLst>
          </p:cNvPr>
          <p:cNvSpPr>
            <a:spLocks noGrp="1"/>
          </p:cNvSpPr>
          <p:nvPr>
            <p:ph type="title"/>
          </p:nvPr>
        </p:nvSpPr>
        <p:spPr>
          <a:xfrm>
            <a:off x="838200" y="98613"/>
            <a:ext cx="10515600" cy="555812"/>
          </a:xfrm>
        </p:spPr>
        <p:txBody>
          <a:bodyPr>
            <a:normAutofit fontScale="90000"/>
          </a:bodyPr>
          <a:lstStyle/>
          <a:p>
            <a:pPr algn="ctr"/>
            <a:r>
              <a:rPr lang="en-US" b="1" dirty="0" err="1"/>
              <a:t>SlicerMorph</a:t>
            </a:r>
            <a:r>
              <a:rPr lang="en-US" b="1" dirty="0"/>
              <a:t> Project Organization</a:t>
            </a:r>
          </a:p>
        </p:txBody>
      </p:sp>
      <p:sp>
        <p:nvSpPr>
          <p:cNvPr id="4" name="Content Placeholder 3">
            <a:extLst>
              <a:ext uri="{FF2B5EF4-FFF2-40B4-BE49-F238E27FC236}">
                <a16:creationId xmlns:a16="http://schemas.microsoft.com/office/drawing/2014/main" id="{98B4EDE9-849F-45EB-ADAA-5C5C4696D0D9}"/>
              </a:ext>
            </a:extLst>
          </p:cNvPr>
          <p:cNvSpPr txBox="1">
            <a:spLocks noGrp="1"/>
          </p:cNvSpPr>
          <p:nvPr>
            <p:ph idx="1"/>
          </p:nvPr>
        </p:nvSpPr>
        <p:spPr>
          <a:xfrm>
            <a:off x="264459" y="677489"/>
            <a:ext cx="10515600" cy="2074927"/>
          </a:xfrm>
          <a:prstGeom prst="rect">
            <a:avLst/>
          </a:prstGeom>
          <a:noFill/>
        </p:spPr>
        <p:txBody>
          <a:bodyPr wrap="square" rtlCol="0">
            <a:spAutoFit/>
          </a:bodyPr>
          <a:lstStyle/>
          <a:p>
            <a:r>
              <a:rPr lang="en-US" sz="2000" b="1" dirty="0" err="1"/>
              <a:t>SlicerMorph</a:t>
            </a:r>
            <a:r>
              <a:rPr lang="en-US" sz="2000" b="1" dirty="0"/>
              <a:t> Core Team:</a:t>
            </a:r>
          </a:p>
          <a:p>
            <a:pPr lvl="1"/>
            <a:r>
              <a:rPr lang="en-US" sz="2000" dirty="0"/>
              <a:t>Lead-PI: </a:t>
            </a:r>
            <a:r>
              <a:rPr lang="en-US" sz="2000" b="1" dirty="0"/>
              <a:t>Murat Maga </a:t>
            </a:r>
            <a:r>
              <a:rPr lang="en-US" sz="2000" dirty="0"/>
              <a:t>(UW / Seattle Children’s)</a:t>
            </a:r>
          </a:p>
          <a:p>
            <a:pPr lvl="1"/>
            <a:r>
              <a:rPr lang="en-US" sz="2000" dirty="0"/>
              <a:t>Co-PI: </a:t>
            </a:r>
            <a:r>
              <a:rPr lang="en-US" sz="2000" b="1" dirty="0"/>
              <a:t>Adam Summers </a:t>
            </a:r>
            <a:r>
              <a:rPr lang="en-US" sz="2000" dirty="0"/>
              <a:t>(UW FHL)</a:t>
            </a:r>
          </a:p>
          <a:p>
            <a:pPr lvl="1"/>
            <a:r>
              <a:rPr lang="en-US" sz="2000" dirty="0"/>
              <a:t>Co-PI: </a:t>
            </a:r>
            <a:r>
              <a:rPr lang="en-US" sz="2000" b="1" dirty="0"/>
              <a:t>Doug Boyer </a:t>
            </a:r>
            <a:r>
              <a:rPr lang="en-US" sz="2000" dirty="0"/>
              <a:t>(Duke </a:t>
            </a:r>
            <a:r>
              <a:rPr lang="en-US" sz="2000" dirty="0" err="1"/>
              <a:t>Evol</a:t>
            </a:r>
            <a:r>
              <a:rPr lang="en-US" sz="2000" dirty="0"/>
              <a:t>. Anthropology &amp; Director of MorphoSource.org)</a:t>
            </a:r>
          </a:p>
          <a:p>
            <a:pPr lvl="1"/>
            <a:r>
              <a:rPr lang="en-US" sz="2000" dirty="0"/>
              <a:t>Consultant: </a:t>
            </a:r>
            <a:r>
              <a:rPr lang="en-US" sz="2000" b="1" dirty="0"/>
              <a:t>Steve Pieper </a:t>
            </a:r>
            <a:r>
              <a:rPr lang="en-US" sz="2000" dirty="0"/>
              <a:t>(</a:t>
            </a:r>
            <a:r>
              <a:rPr lang="en-US" sz="2000" dirty="0" err="1"/>
              <a:t>Isomics</a:t>
            </a:r>
            <a:r>
              <a:rPr lang="en-US" sz="2000" dirty="0"/>
              <a:t> Co., Chief Software Architect of 3D Slicer)</a:t>
            </a:r>
          </a:p>
          <a:p>
            <a:pPr lvl="1"/>
            <a:r>
              <a:rPr lang="en-US" sz="2000" dirty="0"/>
              <a:t>Lead Developer: </a:t>
            </a:r>
            <a:r>
              <a:rPr lang="en-US" sz="2000" b="1" dirty="0"/>
              <a:t>Sara Rolfe </a:t>
            </a:r>
            <a:r>
              <a:rPr lang="en-US" sz="2000" dirty="0"/>
              <a:t>(UW FHL &amp; SCRI)</a:t>
            </a:r>
          </a:p>
        </p:txBody>
      </p:sp>
      <p:sp>
        <p:nvSpPr>
          <p:cNvPr id="7" name="Content Placeholder 3">
            <a:extLst>
              <a:ext uri="{FF2B5EF4-FFF2-40B4-BE49-F238E27FC236}">
                <a16:creationId xmlns:a16="http://schemas.microsoft.com/office/drawing/2014/main" id="{4EA4600E-35D2-4E41-B438-7F01C98CF34D}"/>
              </a:ext>
            </a:extLst>
          </p:cNvPr>
          <p:cNvSpPr txBox="1">
            <a:spLocks/>
          </p:cNvSpPr>
          <p:nvPr/>
        </p:nvSpPr>
        <p:spPr>
          <a:xfrm>
            <a:off x="5602940" y="2958431"/>
            <a:ext cx="6400801" cy="1733808"/>
          </a:xfrm>
          <a:prstGeom prst="rect">
            <a:avLst/>
          </a:prstGeom>
          <a:noFill/>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b="1" dirty="0" err="1"/>
              <a:t>SlicerMorph</a:t>
            </a:r>
            <a:r>
              <a:rPr lang="en-US" sz="2000" b="1" dirty="0"/>
              <a:t> Advisory Committee:</a:t>
            </a:r>
          </a:p>
          <a:p>
            <a:pPr lvl="1"/>
            <a:r>
              <a:rPr lang="en-US" sz="2000" dirty="0"/>
              <a:t>James Rohlf (Stony Brook U)</a:t>
            </a:r>
          </a:p>
          <a:p>
            <a:pPr lvl="1"/>
            <a:r>
              <a:rPr lang="en-US" sz="2000" dirty="0"/>
              <a:t>Dean Adams (U Iowa)</a:t>
            </a:r>
          </a:p>
          <a:p>
            <a:pPr lvl="1"/>
            <a:r>
              <a:rPr lang="en-US" sz="2000" dirty="0"/>
              <a:t>David Polly (Indiana U)</a:t>
            </a:r>
          </a:p>
          <a:p>
            <a:pPr lvl="1"/>
            <a:r>
              <a:rPr lang="en-US" sz="2000" dirty="0"/>
              <a:t>Anjali Goswami (Natural History Museum, London)</a:t>
            </a:r>
          </a:p>
        </p:txBody>
      </p:sp>
      <p:pic>
        <p:nvPicPr>
          <p:cNvPr id="8" name="Picture 7">
            <a:extLst>
              <a:ext uri="{FF2B5EF4-FFF2-40B4-BE49-F238E27FC236}">
                <a16:creationId xmlns:a16="http://schemas.microsoft.com/office/drawing/2014/main" id="{1625E8F1-3F52-41E7-B7B2-9E52C7C10BB4}"/>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3194"/>
          <a:stretch/>
        </p:blipFill>
        <p:spPr>
          <a:xfrm>
            <a:off x="1530276" y="2775480"/>
            <a:ext cx="2875878" cy="2784030"/>
          </a:xfrm>
          <a:prstGeom prst="rect">
            <a:avLst/>
          </a:prstGeom>
        </p:spPr>
      </p:pic>
      <p:sp>
        <p:nvSpPr>
          <p:cNvPr id="10" name="Rectangle 9">
            <a:extLst>
              <a:ext uri="{FF2B5EF4-FFF2-40B4-BE49-F238E27FC236}">
                <a16:creationId xmlns:a16="http://schemas.microsoft.com/office/drawing/2014/main" id="{970CAA03-BBA1-4359-9DDA-82F8139FD039}"/>
              </a:ext>
            </a:extLst>
          </p:cNvPr>
          <p:cNvSpPr/>
          <p:nvPr/>
        </p:nvSpPr>
        <p:spPr>
          <a:xfrm>
            <a:off x="1089212" y="5934670"/>
            <a:ext cx="10515600" cy="923330"/>
          </a:xfrm>
          <a:prstGeom prst="rect">
            <a:avLst/>
          </a:prstGeom>
        </p:spPr>
        <p:txBody>
          <a:bodyPr wrap="square">
            <a:spAutoFit/>
          </a:bodyPr>
          <a:lstStyle/>
          <a:p>
            <a:r>
              <a:rPr lang="en-US" dirty="0"/>
              <a:t>Collaborative Proposal: ABI Development: An Integrated Platform for Retrieval, Visualization and Analysis of 3D Morphology From Digital Biological Collections (ABI 1759883, 1759637, 1759839) 08/01/2018-07/31/2021</a:t>
            </a:r>
          </a:p>
          <a:p>
            <a:r>
              <a:rPr lang="en-US" i="1" dirty="0"/>
              <a:t>https://nsf.gov/awardsearch/showAward?AWD_ID=1759883&amp;HistoricalAwards=false</a:t>
            </a:r>
          </a:p>
        </p:txBody>
      </p:sp>
    </p:spTree>
    <p:extLst>
      <p:ext uri="{BB962C8B-B14F-4D97-AF65-F5344CB8AC3E}">
        <p14:creationId xmlns:p14="http://schemas.microsoft.com/office/powerpoint/2010/main" val="97605576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0|0.1"/>
</p:tagLst>
</file>

<file path=ppt/tags/tag2.xml><?xml version="1.0" encoding="utf-8"?>
<p:tagLst xmlns:a="http://schemas.openxmlformats.org/drawingml/2006/main" xmlns:r="http://schemas.openxmlformats.org/officeDocument/2006/relationships" xmlns:p="http://schemas.openxmlformats.org/presentationml/2006/main">
  <p:tag name="TIMING" val="|0.2|0.1|0.1|0.1|0.1|0.1|0.1|0.2"/>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1192</TotalTime>
  <Words>4155</Words>
  <Application>Microsoft Office PowerPoint</Application>
  <PresentationFormat>Widescreen</PresentationFormat>
  <Paragraphs>373</Paragraphs>
  <Slides>47</Slides>
  <Notes>15</Notes>
  <HiddenSlides>0</HiddenSlides>
  <MMClips>1</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1</vt:i4>
      </vt:variant>
      <vt:variant>
        <vt:lpstr>Slide Titles</vt:lpstr>
      </vt:variant>
      <vt:variant>
        <vt:i4>47</vt:i4>
      </vt:variant>
    </vt:vector>
  </HeadingPairs>
  <TitlesOfParts>
    <vt:vector size="53" baseType="lpstr">
      <vt:lpstr>Arial</vt:lpstr>
      <vt:lpstr>Calibri</vt:lpstr>
      <vt:lpstr>Calibri Light</vt:lpstr>
      <vt:lpstr>Times New Roman</vt:lpstr>
      <vt:lpstr>Office Theme</vt:lpstr>
      <vt:lpstr>Image</vt:lpstr>
      <vt:lpstr>Introduction to 3D imaging and Morphometrics</vt:lpstr>
      <vt:lpstr>A marsupial in Turkey</vt:lpstr>
      <vt:lpstr>Anatoliadelphys maasae</vt:lpstr>
      <vt:lpstr>Workshops can be transformational!</vt:lpstr>
      <vt:lpstr>Quantitative Analysis of organismal form via geometric morphometrics is booming.</vt:lpstr>
      <vt:lpstr>Morphometrics discussion list.</vt:lpstr>
      <vt:lpstr>A typical workflow:</vt:lpstr>
      <vt:lpstr>Survey of 3D morphometrics </vt:lpstr>
      <vt:lpstr>SlicerMorph Project Organization</vt:lpstr>
      <vt:lpstr>SlicerMorph Road Map</vt:lpstr>
      <vt:lpstr>SlicerMorph Road Map</vt:lpstr>
      <vt:lpstr>Course Resources</vt:lpstr>
      <vt:lpstr>Overview</vt:lpstr>
      <vt:lpstr>Course logistics</vt:lpstr>
      <vt:lpstr>Introduce the instructors.</vt:lpstr>
      <vt:lpstr>Course package:</vt:lpstr>
      <vt:lpstr>Slicer/SlicerMorph Champions</vt:lpstr>
      <vt:lpstr>Introduction to 3D imaging and Morphometrics</vt:lpstr>
      <vt:lpstr>PowerPoint Presentation</vt:lpstr>
      <vt:lpstr>Large user community</vt:lpstr>
      <vt:lpstr>Data import/export</vt:lpstr>
      <vt:lpstr>Visualization</vt:lpstr>
      <vt:lpstr>Registration</vt:lpstr>
      <vt:lpstr>Segmentation</vt:lpstr>
      <vt:lpstr>Annotations (Landmarks, Lines, Angles, Curves, Planes)</vt:lpstr>
      <vt:lpstr>Data Tables, Plots, and statistics (w/ Python)</vt:lpstr>
      <vt:lpstr>PowerPoint Presentation</vt:lpstr>
      <vt:lpstr>PowerPoint Presentation</vt:lpstr>
      <vt:lpstr>PowerPoint Presentation</vt:lpstr>
      <vt:lpstr>PowerPoint Presentation</vt:lpstr>
      <vt:lpstr>PowerPoint Presentation</vt:lpstr>
      <vt:lpstr>How big of a dataset I can work on with Slicer?</vt:lpstr>
      <vt:lpstr>Acknowledgements</vt:lpstr>
      <vt:lpstr>3D Slicer: Open-source, extensible Volumetric imaging platform</vt:lpstr>
      <vt:lpstr>Benefits of approach:</vt:lpstr>
      <vt:lpstr>Benefit of open-source development</vt:lpstr>
      <vt:lpstr>Common Data format: Nearly Raw Raster Data (NRRD)</vt:lpstr>
      <vt:lpstr>Maga Lab is hiring! Two-open post-doc positions</vt:lpstr>
      <vt:lpstr>Don’t believe everything you see. </vt:lpstr>
      <vt:lpstr>Geometric morphometrics specific short courses </vt:lpstr>
      <vt:lpstr>Data acquisition: 2D, Cephalometry</vt:lpstr>
      <vt:lpstr>Data acquisition: 3D Photostereogrammetry</vt:lpstr>
      <vt:lpstr>Data acquisition: Volumetric scans (MR, CT, CBCT)</vt:lpstr>
      <vt:lpstr>3D Light Sheet Microscopy Revolution</vt:lpstr>
      <vt:lpstr>PCA is a great tool to shape summarize variation</vt:lpstr>
      <vt:lpstr>PowerPoint Presentation</vt:lpstr>
      <vt:lpstr>Moving beyond state-of-art and why now?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Imaging of Biological Structure</dc:title>
  <dc:creator>Murat Maga</dc:creator>
  <cp:lastModifiedBy>Murat Maga</cp:lastModifiedBy>
  <cp:revision>114</cp:revision>
  <dcterms:created xsi:type="dcterms:W3CDTF">2016-06-30T03:08:09Z</dcterms:created>
  <dcterms:modified xsi:type="dcterms:W3CDTF">2019-08-22T02:44:14Z</dcterms:modified>
</cp:coreProperties>
</file>